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7" r:id="rId1"/>
  </p:sldMasterIdLst>
  <p:notesMasterIdLst>
    <p:notesMasterId r:id="rId33"/>
  </p:notesMasterIdLst>
  <p:handoutMasterIdLst>
    <p:handoutMasterId r:id="rId34"/>
  </p:handoutMasterIdLst>
  <p:sldIdLst>
    <p:sldId id="298" r:id="rId2"/>
    <p:sldId id="283" r:id="rId3"/>
    <p:sldId id="299" r:id="rId4"/>
    <p:sldId id="257" r:id="rId5"/>
    <p:sldId id="258" r:id="rId6"/>
    <p:sldId id="259" r:id="rId7"/>
    <p:sldId id="292" r:id="rId8"/>
    <p:sldId id="280" r:id="rId9"/>
    <p:sldId id="273" r:id="rId10"/>
    <p:sldId id="297" r:id="rId11"/>
    <p:sldId id="260" r:id="rId12"/>
    <p:sldId id="261" r:id="rId13"/>
    <p:sldId id="293" r:id="rId14"/>
    <p:sldId id="262" r:id="rId15"/>
    <p:sldId id="269" r:id="rId16"/>
    <p:sldId id="276" r:id="rId17"/>
    <p:sldId id="294" r:id="rId18"/>
    <p:sldId id="263" r:id="rId19"/>
    <p:sldId id="266" r:id="rId20"/>
    <p:sldId id="264" r:id="rId21"/>
    <p:sldId id="281" r:id="rId22"/>
    <p:sldId id="265" r:id="rId23"/>
    <p:sldId id="295" r:id="rId24"/>
    <p:sldId id="286" r:id="rId25"/>
    <p:sldId id="285" r:id="rId26"/>
    <p:sldId id="288" r:id="rId27"/>
    <p:sldId id="284" r:id="rId28"/>
    <p:sldId id="287" r:id="rId29"/>
    <p:sldId id="282" r:id="rId30"/>
    <p:sldId id="267"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E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17"/>
    <p:restoredTop sz="95574"/>
  </p:normalViewPr>
  <p:slideViewPr>
    <p:cSldViewPr snapToGrid="0">
      <p:cViewPr varScale="1">
        <p:scale>
          <a:sx n="107" d="100"/>
          <a:sy n="107" d="100"/>
        </p:scale>
        <p:origin x="168" y="464"/>
      </p:cViewPr>
      <p:guideLst/>
    </p:cSldViewPr>
  </p:slideViewPr>
  <p:notesTextViewPr>
    <p:cViewPr>
      <p:scale>
        <a:sx n="1" d="1"/>
        <a:sy n="1" d="1"/>
      </p:scale>
      <p:origin x="0" y="0"/>
    </p:cViewPr>
  </p:notesTextViewPr>
  <p:notesViewPr>
    <p:cSldViewPr snapToGrid="0">
      <p:cViewPr varScale="1">
        <p:scale>
          <a:sx n="38" d="100"/>
          <a:sy n="38" d="100"/>
        </p:scale>
        <p:origin x="431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3320F-8959-4968-95AD-D663FE64D9A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04B2EBDB-AC4A-4AC1-9523-3EB1D2F4B6D2}">
      <dgm:prSet/>
      <dgm:spPr/>
      <dgm:t>
        <a:bodyPr/>
        <a:lstStyle/>
        <a:p>
          <a:r>
            <a:rPr lang="en-US" dirty="0"/>
            <a:t>Survival Mode -Street/camping/couch-surfing </a:t>
          </a:r>
        </a:p>
      </dgm:t>
    </dgm:pt>
    <dgm:pt modelId="{383B23A3-5B11-434A-86F2-2D27CA9658BC}" type="parTrans" cxnId="{1A6C78DB-29BF-4ACB-8EDF-334850AF7688}">
      <dgm:prSet/>
      <dgm:spPr/>
      <dgm:t>
        <a:bodyPr/>
        <a:lstStyle/>
        <a:p>
          <a:endParaRPr lang="en-US" sz="2000"/>
        </a:p>
      </dgm:t>
    </dgm:pt>
    <dgm:pt modelId="{DD5457ED-0F0B-45BE-8181-54683113755B}" type="sibTrans" cxnId="{1A6C78DB-29BF-4ACB-8EDF-334850AF7688}">
      <dgm:prSet/>
      <dgm:spPr/>
      <dgm:t>
        <a:bodyPr/>
        <a:lstStyle/>
        <a:p>
          <a:endParaRPr lang="en-US" dirty="0"/>
        </a:p>
      </dgm:t>
    </dgm:pt>
    <dgm:pt modelId="{4816C31F-9BDF-48D1-8AFE-711BC1178851}">
      <dgm:prSet/>
      <dgm:spPr/>
      <dgm:t>
        <a:bodyPr/>
        <a:lstStyle/>
        <a:p>
          <a:r>
            <a:rPr lang="en-US" dirty="0"/>
            <a:t>Basic Low Barrier Shelter</a:t>
          </a:r>
        </a:p>
      </dgm:t>
    </dgm:pt>
    <dgm:pt modelId="{533BCD0E-74D4-4444-8616-1CAD87142A78}" type="parTrans" cxnId="{AD13F9F2-C450-4598-BB6E-C1C4A9B51490}">
      <dgm:prSet/>
      <dgm:spPr/>
      <dgm:t>
        <a:bodyPr/>
        <a:lstStyle/>
        <a:p>
          <a:endParaRPr lang="en-US" sz="2000"/>
        </a:p>
      </dgm:t>
    </dgm:pt>
    <dgm:pt modelId="{6E83C73A-DCC6-47F1-A9D2-4E73ED2F897D}" type="sibTrans" cxnId="{AD13F9F2-C450-4598-BB6E-C1C4A9B51490}">
      <dgm:prSet/>
      <dgm:spPr/>
      <dgm:t>
        <a:bodyPr/>
        <a:lstStyle/>
        <a:p>
          <a:endParaRPr lang="en-US" dirty="0"/>
        </a:p>
      </dgm:t>
    </dgm:pt>
    <dgm:pt modelId="{112880C2-EC16-4A19-B57F-518F2161B754}">
      <dgm:prSet/>
      <dgm:spPr/>
      <dgm:t>
        <a:bodyPr/>
        <a:lstStyle/>
        <a:p>
          <a:r>
            <a:rPr lang="en-US" dirty="0"/>
            <a:t>Transitional Housing</a:t>
          </a:r>
        </a:p>
      </dgm:t>
    </dgm:pt>
    <dgm:pt modelId="{7434B1EA-27FC-48DC-8DB0-397F12DA0706}" type="parTrans" cxnId="{CFE60066-552B-4D45-A832-599B1EC1649A}">
      <dgm:prSet/>
      <dgm:spPr/>
      <dgm:t>
        <a:bodyPr/>
        <a:lstStyle/>
        <a:p>
          <a:endParaRPr lang="en-US" sz="2000"/>
        </a:p>
      </dgm:t>
    </dgm:pt>
    <dgm:pt modelId="{8A6E522E-C18E-42D8-A149-10BAD90254AA}" type="sibTrans" cxnId="{CFE60066-552B-4D45-A832-599B1EC1649A}">
      <dgm:prSet/>
      <dgm:spPr/>
      <dgm:t>
        <a:bodyPr/>
        <a:lstStyle/>
        <a:p>
          <a:endParaRPr lang="en-US" dirty="0"/>
        </a:p>
      </dgm:t>
    </dgm:pt>
    <dgm:pt modelId="{AFC2144D-A856-42E2-A2A1-4BE0B3A39605}">
      <dgm:prSet/>
      <dgm:spPr/>
      <dgm:t>
        <a:bodyPr/>
        <a:lstStyle/>
        <a:p>
          <a:r>
            <a:rPr lang="en-US" dirty="0"/>
            <a:t>Permanent Sustainable Housing + or - support services</a:t>
          </a:r>
        </a:p>
      </dgm:t>
    </dgm:pt>
    <dgm:pt modelId="{A81FDE10-EAEB-406D-B647-1212FEC22DF7}" type="parTrans" cxnId="{6166AFEB-E217-435E-88B2-D29DB8A93DE2}">
      <dgm:prSet/>
      <dgm:spPr/>
      <dgm:t>
        <a:bodyPr/>
        <a:lstStyle/>
        <a:p>
          <a:endParaRPr lang="en-US" sz="2000"/>
        </a:p>
      </dgm:t>
    </dgm:pt>
    <dgm:pt modelId="{05F67B51-D4EC-4415-8EB2-D2CE1E116410}" type="sibTrans" cxnId="{6166AFEB-E217-435E-88B2-D29DB8A93DE2}">
      <dgm:prSet/>
      <dgm:spPr/>
      <dgm:t>
        <a:bodyPr/>
        <a:lstStyle/>
        <a:p>
          <a:endParaRPr lang="en-US" dirty="0"/>
        </a:p>
      </dgm:t>
    </dgm:pt>
    <dgm:pt modelId="{1FBC91D0-20D7-AC41-BE9E-A5CBF13BEFB9}" type="pres">
      <dgm:prSet presAssocID="{F673320F-8959-4968-95AD-D663FE64D9AE}" presName="outerComposite" presStyleCnt="0">
        <dgm:presLayoutVars>
          <dgm:chMax val="5"/>
          <dgm:dir/>
          <dgm:resizeHandles val="exact"/>
        </dgm:presLayoutVars>
      </dgm:prSet>
      <dgm:spPr/>
    </dgm:pt>
    <dgm:pt modelId="{BADE4226-2B83-AF40-BEAC-7A8DA466C534}" type="pres">
      <dgm:prSet presAssocID="{F673320F-8959-4968-95AD-D663FE64D9AE}" presName="dummyMaxCanvas" presStyleCnt="0">
        <dgm:presLayoutVars/>
      </dgm:prSet>
      <dgm:spPr/>
    </dgm:pt>
    <dgm:pt modelId="{A71116CD-EE41-2543-8F29-5FB275BE9B01}" type="pres">
      <dgm:prSet presAssocID="{F673320F-8959-4968-95AD-D663FE64D9AE}" presName="FourNodes_1" presStyleLbl="node1" presStyleIdx="0" presStyleCnt="4" custScaleX="103563" custScaleY="105133">
        <dgm:presLayoutVars>
          <dgm:bulletEnabled val="1"/>
        </dgm:presLayoutVars>
      </dgm:prSet>
      <dgm:spPr/>
    </dgm:pt>
    <dgm:pt modelId="{AEF10B55-ACAD-4A4C-9662-35568A0E4B39}" type="pres">
      <dgm:prSet presAssocID="{F673320F-8959-4968-95AD-D663FE64D9AE}" presName="FourNodes_2" presStyleLbl="node1" presStyleIdx="1" presStyleCnt="4">
        <dgm:presLayoutVars>
          <dgm:bulletEnabled val="1"/>
        </dgm:presLayoutVars>
      </dgm:prSet>
      <dgm:spPr/>
    </dgm:pt>
    <dgm:pt modelId="{0BDB7E03-A1F3-F247-B4E0-5CAA254C9489}" type="pres">
      <dgm:prSet presAssocID="{F673320F-8959-4968-95AD-D663FE64D9AE}" presName="FourNodes_3" presStyleLbl="node1" presStyleIdx="2" presStyleCnt="4">
        <dgm:presLayoutVars>
          <dgm:bulletEnabled val="1"/>
        </dgm:presLayoutVars>
      </dgm:prSet>
      <dgm:spPr/>
    </dgm:pt>
    <dgm:pt modelId="{A9A9B03A-23B3-4441-8621-4E9D432976D9}" type="pres">
      <dgm:prSet presAssocID="{F673320F-8959-4968-95AD-D663FE64D9AE}" presName="FourNodes_4" presStyleLbl="node1" presStyleIdx="3" presStyleCnt="4">
        <dgm:presLayoutVars>
          <dgm:bulletEnabled val="1"/>
        </dgm:presLayoutVars>
      </dgm:prSet>
      <dgm:spPr/>
    </dgm:pt>
    <dgm:pt modelId="{AC93AE40-56BE-5340-B2C0-68D0DD470F86}" type="pres">
      <dgm:prSet presAssocID="{F673320F-8959-4968-95AD-D663FE64D9AE}" presName="FourConn_1-2" presStyleLbl="fgAccFollowNode1" presStyleIdx="0" presStyleCnt="3" custAng="10800000" custScaleY="161546">
        <dgm:presLayoutVars>
          <dgm:bulletEnabled val="1"/>
        </dgm:presLayoutVars>
      </dgm:prSet>
      <dgm:spPr/>
    </dgm:pt>
    <dgm:pt modelId="{51253B56-8DB7-1945-8655-ED4D3A97915C}" type="pres">
      <dgm:prSet presAssocID="{F673320F-8959-4968-95AD-D663FE64D9AE}" presName="FourConn_2-3" presStyleLbl="fgAccFollowNode1" presStyleIdx="1" presStyleCnt="3" custAng="10800000" custScaleY="171288">
        <dgm:presLayoutVars>
          <dgm:bulletEnabled val="1"/>
        </dgm:presLayoutVars>
      </dgm:prSet>
      <dgm:spPr/>
    </dgm:pt>
    <dgm:pt modelId="{120B4587-B6BD-A14E-BCEA-78FC4A9797CE}" type="pres">
      <dgm:prSet presAssocID="{F673320F-8959-4968-95AD-D663FE64D9AE}" presName="FourConn_3-4" presStyleLbl="fgAccFollowNode1" presStyleIdx="2" presStyleCnt="3" custAng="10800000" custScaleY="161329">
        <dgm:presLayoutVars>
          <dgm:bulletEnabled val="1"/>
        </dgm:presLayoutVars>
      </dgm:prSet>
      <dgm:spPr/>
    </dgm:pt>
    <dgm:pt modelId="{AAB71232-7F8D-0440-BD09-3BCAA7F37304}" type="pres">
      <dgm:prSet presAssocID="{F673320F-8959-4968-95AD-D663FE64D9AE}" presName="FourNodes_1_text" presStyleLbl="node1" presStyleIdx="3" presStyleCnt="4">
        <dgm:presLayoutVars>
          <dgm:bulletEnabled val="1"/>
        </dgm:presLayoutVars>
      </dgm:prSet>
      <dgm:spPr/>
    </dgm:pt>
    <dgm:pt modelId="{7FFCE805-BA4F-B046-93A2-B8EC60A7003F}" type="pres">
      <dgm:prSet presAssocID="{F673320F-8959-4968-95AD-D663FE64D9AE}" presName="FourNodes_2_text" presStyleLbl="node1" presStyleIdx="3" presStyleCnt="4">
        <dgm:presLayoutVars>
          <dgm:bulletEnabled val="1"/>
        </dgm:presLayoutVars>
      </dgm:prSet>
      <dgm:spPr/>
    </dgm:pt>
    <dgm:pt modelId="{FF502334-79C9-2641-93AE-BBA06508E9F5}" type="pres">
      <dgm:prSet presAssocID="{F673320F-8959-4968-95AD-D663FE64D9AE}" presName="FourNodes_3_text" presStyleLbl="node1" presStyleIdx="3" presStyleCnt="4">
        <dgm:presLayoutVars>
          <dgm:bulletEnabled val="1"/>
        </dgm:presLayoutVars>
      </dgm:prSet>
      <dgm:spPr/>
    </dgm:pt>
    <dgm:pt modelId="{A118BB0A-1F91-F144-8BC7-FA5CFB38982E}" type="pres">
      <dgm:prSet presAssocID="{F673320F-8959-4968-95AD-D663FE64D9AE}" presName="FourNodes_4_text" presStyleLbl="node1" presStyleIdx="3" presStyleCnt="4">
        <dgm:presLayoutVars>
          <dgm:bulletEnabled val="1"/>
        </dgm:presLayoutVars>
      </dgm:prSet>
      <dgm:spPr/>
    </dgm:pt>
  </dgm:ptLst>
  <dgm:cxnLst>
    <dgm:cxn modelId="{6AC4BF05-2AAA-064E-8644-00E9437EDE45}" type="presOf" srcId="{04B2EBDB-AC4A-4AC1-9523-3EB1D2F4B6D2}" destId="{A118BB0A-1F91-F144-8BC7-FA5CFB38982E}" srcOrd="1" destOrd="0" presId="urn:microsoft.com/office/officeart/2005/8/layout/vProcess5"/>
    <dgm:cxn modelId="{B378841E-B703-7A42-9F78-E01CF1D4E67D}" type="presOf" srcId="{F673320F-8959-4968-95AD-D663FE64D9AE}" destId="{1FBC91D0-20D7-AC41-BE9E-A5CBF13BEFB9}" srcOrd="0" destOrd="0" presId="urn:microsoft.com/office/officeart/2005/8/layout/vProcess5"/>
    <dgm:cxn modelId="{2490422B-866B-A040-A79A-12A8E93E365F}" type="presOf" srcId="{AFC2144D-A856-42E2-A2A1-4BE0B3A39605}" destId="{AAB71232-7F8D-0440-BD09-3BCAA7F37304}" srcOrd="1" destOrd="0" presId="urn:microsoft.com/office/officeart/2005/8/layout/vProcess5"/>
    <dgm:cxn modelId="{C154D442-12D7-F247-9F74-B6CCD5B3382B}" type="presOf" srcId="{4816C31F-9BDF-48D1-8AFE-711BC1178851}" destId="{0BDB7E03-A1F3-F247-B4E0-5CAA254C9489}" srcOrd="0" destOrd="0" presId="urn:microsoft.com/office/officeart/2005/8/layout/vProcess5"/>
    <dgm:cxn modelId="{0AC83856-3A4B-4448-AACD-72D594F622C5}" type="presOf" srcId="{04B2EBDB-AC4A-4AC1-9523-3EB1D2F4B6D2}" destId="{A9A9B03A-23B3-4441-8621-4E9D432976D9}" srcOrd="0" destOrd="0" presId="urn:microsoft.com/office/officeart/2005/8/layout/vProcess5"/>
    <dgm:cxn modelId="{32F06059-2F1F-B841-911E-D77954897D79}" type="presOf" srcId="{112880C2-EC16-4A19-B57F-518F2161B754}" destId="{7FFCE805-BA4F-B046-93A2-B8EC60A7003F}" srcOrd="1" destOrd="0" presId="urn:microsoft.com/office/officeart/2005/8/layout/vProcess5"/>
    <dgm:cxn modelId="{CFE60066-552B-4D45-A832-599B1EC1649A}" srcId="{F673320F-8959-4968-95AD-D663FE64D9AE}" destId="{112880C2-EC16-4A19-B57F-518F2161B754}" srcOrd="1" destOrd="0" parTransId="{7434B1EA-27FC-48DC-8DB0-397F12DA0706}" sibTransId="{8A6E522E-C18E-42D8-A149-10BAD90254AA}"/>
    <dgm:cxn modelId="{A5621369-F7A4-2C41-B215-5D73CA431FD3}" type="presOf" srcId="{05F67B51-D4EC-4415-8EB2-D2CE1E116410}" destId="{AC93AE40-56BE-5340-B2C0-68D0DD470F86}" srcOrd="0" destOrd="0" presId="urn:microsoft.com/office/officeart/2005/8/layout/vProcess5"/>
    <dgm:cxn modelId="{BCA5496B-EAA2-5245-8116-F5D49262503C}" type="presOf" srcId="{6E83C73A-DCC6-47F1-A9D2-4E73ED2F897D}" destId="{120B4587-B6BD-A14E-BCEA-78FC4A9797CE}" srcOrd="0" destOrd="0" presId="urn:microsoft.com/office/officeart/2005/8/layout/vProcess5"/>
    <dgm:cxn modelId="{A0BA098F-D8F0-654A-BDD0-9595D624CE35}" type="presOf" srcId="{8A6E522E-C18E-42D8-A149-10BAD90254AA}" destId="{51253B56-8DB7-1945-8655-ED4D3A97915C}" srcOrd="0" destOrd="0" presId="urn:microsoft.com/office/officeart/2005/8/layout/vProcess5"/>
    <dgm:cxn modelId="{C263DEBD-AA00-154E-85C2-AADEEE360462}" type="presOf" srcId="{AFC2144D-A856-42E2-A2A1-4BE0B3A39605}" destId="{A71116CD-EE41-2543-8F29-5FB275BE9B01}" srcOrd="0" destOrd="0" presId="urn:microsoft.com/office/officeart/2005/8/layout/vProcess5"/>
    <dgm:cxn modelId="{1A6C78DB-29BF-4ACB-8EDF-334850AF7688}" srcId="{F673320F-8959-4968-95AD-D663FE64D9AE}" destId="{04B2EBDB-AC4A-4AC1-9523-3EB1D2F4B6D2}" srcOrd="3" destOrd="0" parTransId="{383B23A3-5B11-434A-86F2-2D27CA9658BC}" sibTransId="{DD5457ED-0F0B-45BE-8181-54683113755B}"/>
    <dgm:cxn modelId="{6166AFEB-E217-435E-88B2-D29DB8A93DE2}" srcId="{F673320F-8959-4968-95AD-D663FE64D9AE}" destId="{AFC2144D-A856-42E2-A2A1-4BE0B3A39605}" srcOrd="0" destOrd="0" parTransId="{A81FDE10-EAEB-406D-B647-1212FEC22DF7}" sibTransId="{05F67B51-D4EC-4415-8EB2-D2CE1E116410}"/>
    <dgm:cxn modelId="{AD13F9F2-C450-4598-BB6E-C1C4A9B51490}" srcId="{F673320F-8959-4968-95AD-D663FE64D9AE}" destId="{4816C31F-9BDF-48D1-8AFE-711BC1178851}" srcOrd="2" destOrd="0" parTransId="{533BCD0E-74D4-4444-8616-1CAD87142A78}" sibTransId="{6E83C73A-DCC6-47F1-A9D2-4E73ED2F897D}"/>
    <dgm:cxn modelId="{906A3EF8-4EC9-0244-B29E-764CE5A52134}" type="presOf" srcId="{4816C31F-9BDF-48D1-8AFE-711BC1178851}" destId="{FF502334-79C9-2641-93AE-BBA06508E9F5}" srcOrd="1" destOrd="0" presId="urn:microsoft.com/office/officeart/2005/8/layout/vProcess5"/>
    <dgm:cxn modelId="{D5D293FD-C328-D449-98C3-CF1C25A94DF0}" type="presOf" srcId="{112880C2-EC16-4A19-B57F-518F2161B754}" destId="{AEF10B55-ACAD-4A4C-9662-35568A0E4B39}" srcOrd="0" destOrd="0" presId="urn:microsoft.com/office/officeart/2005/8/layout/vProcess5"/>
    <dgm:cxn modelId="{26856BE1-046A-F54A-AE22-D0E367FCCD9B}" type="presParOf" srcId="{1FBC91D0-20D7-AC41-BE9E-A5CBF13BEFB9}" destId="{BADE4226-2B83-AF40-BEAC-7A8DA466C534}" srcOrd="0" destOrd="0" presId="urn:microsoft.com/office/officeart/2005/8/layout/vProcess5"/>
    <dgm:cxn modelId="{815DA4E4-5305-0F45-8EAC-0F6BAB6465AC}" type="presParOf" srcId="{1FBC91D0-20D7-AC41-BE9E-A5CBF13BEFB9}" destId="{A71116CD-EE41-2543-8F29-5FB275BE9B01}" srcOrd="1" destOrd="0" presId="urn:microsoft.com/office/officeart/2005/8/layout/vProcess5"/>
    <dgm:cxn modelId="{8C567DDD-AC1D-0C4F-8227-CB02BD854CE7}" type="presParOf" srcId="{1FBC91D0-20D7-AC41-BE9E-A5CBF13BEFB9}" destId="{AEF10B55-ACAD-4A4C-9662-35568A0E4B39}" srcOrd="2" destOrd="0" presId="urn:microsoft.com/office/officeart/2005/8/layout/vProcess5"/>
    <dgm:cxn modelId="{B353CA4D-1CC2-2643-8AB2-171A47B0D3F4}" type="presParOf" srcId="{1FBC91D0-20D7-AC41-BE9E-A5CBF13BEFB9}" destId="{0BDB7E03-A1F3-F247-B4E0-5CAA254C9489}" srcOrd="3" destOrd="0" presId="urn:microsoft.com/office/officeart/2005/8/layout/vProcess5"/>
    <dgm:cxn modelId="{9EAE75CF-C2F1-4C4B-90F7-85BAFC567694}" type="presParOf" srcId="{1FBC91D0-20D7-AC41-BE9E-A5CBF13BEFB9}" destId="{A9A9B03A-23B3-4441-8621-4E9D432976D9}" srcOrd="4" destOrd="0" presId="urn:microsoft.com/office/officeart/2005/8/layout/vProcess5"/>
    <dgm:cxn modelId="{305C6879-9660-1443-90D4-C2B4DC0536C2}" type="presParOf" srcId="{1FBC91D0-20D7-AC41-BE9E-A5CBF13BEFB9}" destId="{AC93AE40-56BE-5340-B2C0-68D0DD470F86}" srcOrd="5" destOrd="0" presId="urn:microsoft.com/office/officeart/2005/8/layout/vProcess5"/>
    <dgm:cxn modelId="{EA9B8326-CA60-4244-B263-2F8803DBAE5B}" type="presParOf" srcId="{1FBC91D0-20D7-AC41-BE9E-A5CBF13BEFB9}" destId="{51253B56-8DB7-1945-8655-ED4D3A97915C}" srcOrd="6" destOrd="0" presId="urn:microsoft.com/office/officeart/2005/8/layout/vProcess5"/>
    <dgm:cxn modelId="{44455DD1-4BEA-AA49-8D7D-A9EFC2B29D30}" type="presParOf" srcId="{1FBC91D0-20D7-AC41-BE9E-A5CBF13BEFB9}" destId="{120B4587-B6BD-A14E-BCEA-78FC4A9797CE}" srcOrd="7" destOrd="0" presId="urn:microsoft.com/office/officeart/2005/8/layout/vProcess5"/>
    <dgm:cxn modelId="{94B8E204-21B9-C44D-8838-D7A98047E0D6}" type="presParOf" srcId="{1FBC91D0-20D7-AC41-BE9E-A5CBF13BEFB9}" destId="{AAB71232-7F8D-0440-BD09-3BCAA7F37304}" srcOrd="8" destOrd="0" presId="urn:microsoft.com/office/officeart/2005/8/layout/vProcess5"/>
    <dgm:cxn modelId="{17B54091-16B1-EC43-BE53-10C998F8F16D}" type="presParOf" srcId="{1FBC91D0-20D7-AC41-BE9E-A5CBF13BEFB9}" destId="{7FFCE805-BA4F-B046-93A2-B8EC60A7003F}" srcOrd="9" destOrd="0" presId="urn:microsoft.com/office/officeart/2005/8/layout/vProcess5"/>
    <dgm:cxn modelId="{E65A8CB8-08A7-CD4D-8ED7-0F822CD539DE}" type="presParOf" srcId="{1FBC91D0-20D7-AC41-BE9E-A5CBF13BEFB9}" destId="{FF502334-79C9-2641-93AE-BBA06508E9F5}" srcOrd="10" destOrd="0" presId="urn:microsoft.com/office/officeart/2005/8/layout/vProcess5"/>
    <dgm:cxn modelId="{C1FABAE4-739C-8F4D-ADF5-0D8ACDB6B4C0}" type="presParOf" srcId="{1FBC91D0-20D7-AC41-BE9E-A5CBF13BEFB9}" destId="{A118BB0A-1F91-F144-8BC7-FA5CFB38982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116CD-EE41-2543-8F29-5FB275BE9B01}">
      <dsp:nvSpPr>
        <dsp:cNvPr id="0" name=""/>
        <dsp:cNvSpPr/>
      </dsp:nvSpPr>
      <dsp:spPr>
        <a:xfrm>
          <a:off x="-74934" y="-12287"/>
          <a:ext cx="8712216" cy="10067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Permanent Sustainable Housing + or - support services</a:t>
          </a:r>
        </a:p>
      </dsp:txBody>
      <dsp:txXfrm>
        <a:off x="-45448" y="17199"/>
        <a:ext cx="7557440" cy="947739"/>
      </dsp:txXfrm>
    </dsp:sp>
    <dsp:sp modelId="{AEF10B55-ACAD-4A4C-9662-35568A0E4B39}">
      <dsp:nvSpPr>
        <dsp:cNvPr id="0" name=""/>
        <dsp:cNvSpPr/>
      </dsp:nvSpPr>
      <dsp:spPr>
        <a:xfrm>
          <a:off x="779479" y="1143949"/>
          <a:ext cx="8412480" cy="957559"/>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Transitional Housing</a:t>
          </a:r>
        </a:p>
      </dsp:txBody>
      <dsp:txXfrm>
        <a:off x="807525" y="1171995"/>
        <a:ext cx="7029429" cy="901467"/>
      </dsp:txXfrm>
    </dsp:sp>
    <dsp:sp modelId="{0BDB7E03-A1F3-F247-B4E0-5CAA254C9489}">
      <dsp:nvSpPr>
        <dsp:cNvPr id="0" name=""/>
        <dsp:cNvSpPr/>
      </dsp:nvSpPr>
      <dsp:spPr>
        <a:xfrm>
          <a:off x="1473508" y="2275610"/>
          <a:ext cx="8412480" cy="957559"/>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Basic Low Barrier Shelter</a:t>
          </a:r>
        </a:p>
      </dsp:txBody>
      <dsp:txXfrm>
        <a:off x="1501554" y="2303656"/>
        <a:ext cx="7039944" cy="901467"/>
      </dsp:txXfrm>
    </dsp:sp>
    <dsp:sp modelId="{A9A9B03A-23B3-4441-8621-4E9D432976D9}">
      <dsp:nvSpPr>
        <dsp:cNvPr id="0" name=""/>
        <dsp:cNvSpPr/>
      </dsp:nvSpPr>
      <dsp:spPr>
        <a:xfrm>
          <a:off x="2178054" y="3407272"/>
          <a:ext cx="8412480" cy="95755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Survival Mode -Street/camping/couch-surfing </a:t>
          </a:r>
        </a:p>
      </dsp:txBody>
      <dsp:txXfrm>
        <a:off x="2206100" y="3435318"/>
        <a:ext cx="7029429" cy="901467"/>
      </dsp:txXfrm>
    </dsp:sp>
    <dsp:sp modelId="{AC93AE40-56BE-5340-B2C0-68D0DD470F86}">
      <dsp:nvSpPr>
        <dsp:cNvPr id="0" name=""/>
        <dsp:cNvSpPr/>
      </dsp:nvSpPr>
      <dsp:spPr>
        <a:xfrm rot="10800000">
          <a:off x="7865000" y="554156"/>
          <a:ext cx="622413" cy="100548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005043" y="708203"/>
        <a:ext cx="342327" cy="851437"/>
      </dsp:txXfrm>
    </dsp:sp>
    <dsp:sp modelId="{51253B56-8DB7-1945-8655-ED4D3A97915C}">
      <dsp:nvSpPr>
        <dsp:cNvPr id="0" name=""/>
        <dsp:cNvSpPr/>
      </dsp:nvSpPr>
      <dsp:spPr>
        <a:xfrm rot="10800000">
          <a:off x="8569545" y="1655499"/>
          <a:ext cx="622413" cy="1066120"/>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709588" y="1809546"/>
        <a:ext cx="342327" cy="912073"/>
      </dsp:txXfrm>
    </dsp:sp>
    <dsp:sp modelId="{120B4587-B6BD-A14E-BCEA-78FC4A9797CE}">
      <dsp:nvSpPr>
        <dsp:cNvPr id="0" name=""/>
        <dsp:cNvSpPr/>
      </dsp:nvSpPr>
      <dsp:spPr>
        <a:xfrm rot="10800000">
          <a:off x="9263575" y="2818154"/>
          <a:ext cx="622413" cy="1004133"/>
        </a:xfrm>
        <a:prstGeom prst="downArrow">
          <a:avLst>
            <a:gd name="adj1" fmla="val 55000"/>
            <a:gd name="adj2" fmla="val 45000"/>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9403618" y="2972201"/>
        <a:ext cx="342327" cy="8500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6FA0A8-0DCD-B3BB-7FC5-83253B7ACD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FBC6CF1-FA21-532F-3070-33FAA954FF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D7A471-D3D4-954C-94C1-CCF1038BE005}" type="datetimeFigureOut">
              <a:rPr lang="en-US" smtClean="0"/>
              <a:t>10/4/23</a:t>
            </a:fld>
            <a:endParaRPr lang="en-US"/>
          </a:p>
        </p:txBody>
      </p:sp>
      <p:sp>
        <p:nvSpPr>
          <p:cNvPr id="4" name="Footer Placeholder 3">
            <a:extLst>
              <a:ext uri="{FF2B5EF4-FFF2-40B4-BE49-F238E27FC236}">
                <a16:creationId xmlns:a16="http://schemas.microsoft.com/office/drawing/2014/main" id="{F2EB8E81-CCE2-B1B9-F5DA-CF30C625DB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53F273-AD98-C2FA-3620-357FECBD57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4CB8AB-A0CD-3E4C-B99F-49CF199D70DD}" type="slidenum">
              <a:rPr lang="en-US" smtClean="0"/>
              <a:t>‹#›</a:t>
            </a:fld>
            <a:endParaRPr lang="en-US"/>
          </a:p>
        </p:txBody>
      </p:sp>
      <p:pic>
        <p:nvPicPr>
          <p:cNvPr id="7" name="Picture 6">
            <a:extLst>
              <a:ext uri="{FF2B5EF4-FFF2-40B4-BE49-F238E27FC236}">
                <a16:creationId xmlns:a16="http://schemas.microsoft.com/office/drawing/2014/main" id="{ED3D4B1F-B22D-D761-1CB8-B84835E315DC}"/>
              </a:ext>
            </a:extLst>
          </p:cNvPr>
          <p:cNvPicPr>
            <a:picLocks noChangeAspect="1"/>
          </p:cNvPicPr>
          <p:nvPr/>
        </p:nvPicPr>
        <p:blipFill>
          <a:blip/>
          <a:stretch>
            <a:fillRect/>
          </a:stretch>
        </p:blipFill>
        <p:spPr>
          <a:xfrm>
            <a:off x="5706533" y="8224626"/>
            <a:ext cx="1151467" cy="921174"/>
          </a:xfrm>
          <a:prstGeom prst="rect">
            <a:avLst/>
          </a:prstGeom>
        </p:spPr>
      </p:pic>
    </p:spTree>
    <p:extLst>
      <p:ext uri="{BB962C8B-B14F-4D97-AF65-F5344CB8AC3E}">
        <p14:creationId xmlns:p14="http://schemas.microsoft.com/office/powerpoint/2010/main" val="3533137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470E0-73E7-024C-BB58-905008AFE9D3}" type="datetimeFigureOut">
              <a:rPr lang="en-US" smtClean="0"/>
              <a:t>10/4/23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85B06-DF25-234F-912D-C6E3BE70610B}" type="slidenum">
              <a:rPr lang="en-US" smtClean="0"/>
              <a:t>‹#›</a:t>
            </a:fld>
            <a:endParaRPr lang="en-US" dirty="0"/>
          </a:p>
        </p:txBody>
      </p:sp>
    </p:spTree>
    <p:extLst>
      <p:ext uri="{BB962C8B-B14F-4D97-AF65-F5344CB8AC3E}">
        <p14:creationId xmlns:p14="http://schemas.microsoft.com/office/powerpoint/2010/main" val="210665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7DB5-C975-3EE5-F0CA-4E0022FFA5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295883-60CE-3C37-54BF-E95C4A485A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763E3F-81A6-40AE-07D9-A06724E6063F}"/>
              </a:ext>
            </a:extLst>
          </p:cNvPr>
          <p:cNvSpPr>
            <a:spLocks noGrp="1"/>
          </p:cNvSpPr>
          <p:nvPr>
            <p:ph type="dt" sz="half" idx="10"/>
          </p:nvPr>
        </p:nvSpPr>
        <p:spPr/>
        <p:txBody>
          <a:bodyPr/>
          <a:lstStyle/>
          <a:p>
            <a:fld id="{750B3D27-7B8B-B946-960A-AEB78A6B189A}" type="datetime1">
              <a:rPr lang="en-US" smtClean="0"/>
              <a:t>10/4/23</a:t>
            </a:fld>
            <a:endParaRPr lang="en-US" dirty="0"/>
          </a:p>
        </p:txBody>
      </p:sp>
      <p:sp>
        <p:nvSpPr>
          <p:cNvPr id="5" name="Footer Placeholder 4">
            <a:extLst>
              <a:ext uri="{FF2B5EF4-FFF2-40B4-BE49-F238E27FC236}">
                <a16:creationId xmlns:a16="http://schemas.microsoft.com/office/drawing/2014/main" id="{8606D751-1161-DF8B-FC25-86784724DC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CB211-395C-1A32-15E1-BBA5FEF8AFA0}"/>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7794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75A3-B1C7-6B84-614C-334A76FC5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D7644B-79C0-F55D-A13E-8DE36777F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4FF8A-6079-8EF6-51E8-67FC22BD3F87}"/>
              </a:ext>
            </a:extLst>
          </p:cNvPr>
          <p:cNvSpPr>
            <a:spLocks noGrp="1"/>
          </p:cNvSpPr>
          <p:nvPr>
            <p:ph type="dt" sz="half" idx="10"/>
          </p:nvPr>
        </p:nvSpPr>
        <p:spPr/>
        <p:txBody>
          <a:bodyPr/>
          <a:lstStyle/>
          <a:p>
            <a:fld id="{B7826947-8D36-884D-A394-7E1ABEA05DDB}" type="datetime1">
              <a:rPr lang="en-US" smtClean="0"/>
              <a:t>10/4/23</a:t>
            </a:fld>
            <a:endParaRPr lang="en-US" dirty="0"/>
          </a:p>
        </p:txBody>
      </p:sp>
      <p:sp>
        <p:nvSpPr>
          <p:cNvPr id="5" name="Footer Placeholder 4">
            <a:extLst>
              <a:ext uri="{FF2B5EF4-FFF2-40B4-BE49-F238E27FC236}">
                <a16:creationId xmlns:a16="http://schemas.microsoft.com/office/drawing/2014/main" id="{DC4117A2-5B9A-8362-1EF8-BCAE16D0CA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7F606-90A0-54A6-A293-3C2F50DBB87E}"/>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13558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9597F-115E-1DAB-FCA4-30E4C6F10D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20464A-F487-EDF8-1EEE-5BBDEA7E78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3CB86-AC28-6C2D-72C7-577068187546}"/>
              </a:ext>
            </a:extLst>
          </p:cNvPr>
          <p:cNvSpPr>
            <a:spLocks noGrp="1"/>
          </p:cNvSpPr>
          <p:nvPr>
            <p:ph type="dt" sz="half" idx="10"/>
          </p:nvPr>
        </p:nvSpPr>
        <p:spPr/>
        <p:txBody>
          <a:bodyPr/>
          <a:lstStyle/>
          <a:p>
            <a:fld id="{9E464EA5-692C-7341-9B62-8010DE435826}" type="datetime1">
              <a:rPr lang="en-US" smtClean="0"/>
              <a:t>10/4/23</a:t>
            </a:fld>
            <a:endParaRPr lang="en-US" dirty="0"/>
          </a:p>
        </p:txBody>
      </p:sp>
      <p:sp>
        <p:nvSpPr>
          <p:cNvPr id="5" name="Footer Placeholder 4">
            <a:extLst>
              <a:ext uri="{FF2B5EF4-FFF2-40B4-BE49-F238E27FC236}">
                <a16:creationId xmlns:a16="http://schemas.microsoft.com/office/drawing/2014/main" id="{E50DC4CA-8DF2-435E-CCA4-9BA9E8723D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F4C4F9-4AFC-345E-A3B1-994B7EB59786}"/>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409913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4AEB-0CBB-5186-2FD9-351076B5A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111CF-BE81-0AE2-19EF-810BFB69F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7A9BF-5060-591E-2287-22686B1D236D}"/>
              </a:ext>
            </a:extLst>
          </p:cNvPr>
          <p:cNvSpPr>
            <a:spLocks noGrp="1"/>
          </p:cNvSpPr>
          <p:nvPr>
            <p:ph type="dt" sz="half" idx="10"/>
          </p:nvPr>
        </p:nvSpPr>
        <p:spPr/>
        <p:txBody>
          <a:bodyPr/>
          <a:lstStyle/>
          <a:p>
            <a:fld id="{CAD21DFE-29BC-1A40-9C94-35A16EEA9F9B}" type="datetime1">
              <a:rPr lang="en-US" smtClean="0"/>
              <a:t>10/4/23</a:t>
            </a:fld>
            <a:endParaRPr lang="en-US" dirty="0"/>
          </a:p>
        </p:txBody>
      </p:sp>
      <p:sp>
        <p:nvSpPr>
          <p:cNvPr id="5" name="Footer Placeholder 4">
            <a:extLst>
              <a:ext uri="{FF2B5EF4-FFF2-40B4-BE49-F238E27FC236}">
                <a16:creationId xmlns:a16="http://schemas.microsoft.com/office/drawing/2014/main" id="{88181046-6A64-9051-4E68-AFC399B377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8D453F-1DDF-36FF-6EE7-2E14BA40ED09}"/>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413269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8BB6-CF84-F614-0504-CA5D59302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6433C1-A5E3-11CB-C2A8-341FC31043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97D1A-6D24-94B2-EA09-610D128273E6}"/>
              </a:ext>
            </a:extLst>
          </p:cNvPr>
          <p:cNvSpPr>
            <a:spLocks noGrp="1"/>
          </p:cNvSpPr>
          <p:nvPr>
            <p:ph type="dt" sz="half" idx="10"/>
          </p:nvPr>
        </p:nvSpPr>
        <p:spPr/>
        <p:txBody>
          <a:bodyPr/>
          <a:lstStyle/>
          <a:p>
            <a:fld id="{9F4D7ECA-B4E5-6746-9FB0-2AFA8A7BD6D0}" type="datetime1">
              <a:rPr lang="en-US" smtClean="0"/>
              <a:t>10/4/23</a:t>
            </a:fld>
            <a:endParaRPr lang="en-US" dirty="0"/>
          </a:p>
        </p:txBody>
      </p:sp>
      <p:sp>
        <p:nvSpPr>
          <p:cNvPr id="5" name="Footer Placeholder 4">
            <a:extLst>
              <a:ext uri="{FF2B5EF4-FFF2-40B4-BE49-F238E27FC236}">
                <a16:creationId xmlns:a16="http://schemas.microsoft.com/office/drawing/2014/main" id="{306CFC9F-8904-E08B-6248-CB790BDEDE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293F7B-198B-D615-7756-8250FF36AA0F}"/>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290020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2791-31FF-5212-D280-B5903514B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449DE-8D60-C2C8-05E1-BF202CC9A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758AE2-C43F-DC97-0D4E-FAFBD2DB44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1BCA4-00E8-CA6B-BF66-61C5194DC335}"/>
              </a:ext>
            </a:extLst>
          </p:cNvPr>
          <p:cNvSpPr>
            <a:spLocks noGrp="1"/>
          </p:cNvSpPr>
          <p:nvPr>
            <p:ph type="dt" sz="half" idx="10"/>
          </p:nvPr>
        </p:nvSpPr>
        <p:spPr/>
        <p:txBody>
          <a:bodyPr/>
          <a:lstStyle/>
          <a:p>
            <a:fld id="{2E66B240-6F21-4143-9FAB-966DF87167DA}" type="datetime1">
              <a:rPr lang="en-US" smtClean="0"/>
              <a:t>10/4/23</a:t>
            </a:fld>
            <a:endParaRPr lang="en-US" dirty="0"/>
          </a:p>
        </p:txBody>
      </p:sp>
      <p:sp>
        <p:nvSpPr>
          <p:cNvPr id="6" name="Footer Placeholder 5">
            <a:extLst>
              <a:ext uri="{FF2B5EF4-FFF2-40B4-BE49-F238E27FC236}">
                <a16:creationId xmlns:a16="http://schemas.microsoft.com/office/drawing/2014/main" id="{A5BD80F6-3CCF-71C1-871C-38E85AE66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2613E7-B9EA-5391-F836-2627F68C4A22}"/>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193218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3618-1047-9D83-3668-5AD6EF879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CC8B75-AF96-72DD-3DC3-F3EEBE420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69EE9F-9EFE-DFD9-C6BF-FB881430B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DD80C2-A1AF-C991-4BA7-8152E6DB1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49E55-0A0D-5AF7-B123-3C383CAA3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06333D-1299-5568-7639-43F6727CE269}"/>
              </a:ext>
            </a:extLst>
          </p:cNvPr>
          <p:cNvSpPr>
            <a:spLocks noGrp="1"/>
          </p:cNvSpPr>
          <p:nvPr>
            <p:ph type="dt" sz="half" idx="10"/>
          </p:nvPr>
        </p:nvSpPr>
        <p:spPr/>
        <p:txBody>
          <a:bodyPr/>
          <a:lstStyle/>
          <a:p>
            <a:fld id="{9B0413C8-61DE-7E41-9A72-0BDD4A07804D}" type="datetime1">
              <a:rPr lang="en-US" smtClean="0"/>
              <a:t>10/4/23</a:t>
            </a:fld>
            <a:endParaRPr lang="en-US" dirty="0"/>
          </a:p>
        </p:txBody>
      </p:sp>
      <p:sp>
        <p:nvSpPr>
          <p:cNvPr id="8" name="Footer Placeholder 7">
            <a:extLst>
              <a:ext uri="{FF2B5EF4-FFF2-40B4-BE49-F238E27FC236}">
                <a16:creationId xmlns:a16="http://schemas.microsoft.com/office/drawing/2014/main" id="{B805B1AA-0E33-18D7-00EA-A21959C307A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96400C-9E0B-A675-1D14-F68F8B3401A5}"/>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221184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BC2B-F60C-15C7-5444-DEEE6048C7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426428-3D07-75EE-F823-534193C3CC5A}"/>
              </a:ext>
            </a:extLst>
          </p:cNvPr>
          <p:cNvSpPr>
            <a:spLocks noGrp="1"/>
          </p:cNvSpPr>
          <p:nvPr>
            <p:ph type="dt" sz="half" idx="10"/>
          </p:nvPr>
        </p:nvSpPr>
        <p:spPr/>
        <p:txBody>
          <a:bodyPr/>
          <a:lstStyle/>
          <a:p>
            <a:fld id="{182AC02D-7E46-5C4C-8F7F-5D89817598EE}" type="datetime1">
              <a:rPr lang="en-US" smtClean="0"/>
              <a:t>10/4/23</a:t>
            </a:fld>
            <a:endParaRPr lang="en-US" dirty="0"/>
          </a:p>
        </p:txBody>
      </p:sp>
      <p:sp>
        <p:nvSpPr>
          <p:cNvPr id="4" name="Footer Placeholder 3">
            <a:extLst>
              <a:ext uri="{FF2B5EF4-FFF2-40B4-BE49-F238E27FC236}">
                <a16:creationId xmlns:a16="http://schemas.microsoft.com/office/drawing/2014/main" id="{1CE139A2-2941-D7FC-9973-2197836032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08B120-C08D-FB7C-7C0A-858EEF757807}"/>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41125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BBAB-0291-A9C0-5425-08C922BD028A}"/>
              </a:ext>
            </a:extLst>
          </p:cNvPr>
          <p:cNvSpPr>
            <a:spLocks noGrp="1"/>
          </p:cNvSpPr>
          <p:nvPr>
            <p:ph type="dt" sz="half" idx="10"/>
          </p:nvPr>
        </p:nvSpPr>
        <p:spPr/>
        <p:txBody>
          <a:bodyPr/>
          <a:lstStyle/>
          <a:p>
            <a:fld id="{27A8A92B-AA49-AB4D-A859-4924B547AEED}" type="datetime1">
              <a:rPr lang="en-US" smtClean="0"/>
              <a:t>10/4/23</a:t>
            </a:fld>
            <a:endParaRPr lang="en-US" dirty="0"/>
          </a:p>
        </p:txBody>
      </p:sp>
      <p:sp>
        <p:nvSpPr>
          <p:cNvPr id="3" name="Footer Placeholder 2">
            <a:extLst>
              <a:ext uri="{FF2B5EF4-FFF2-40B4-BE49-F238E27FC236}">
                <a16:creationId xmlns:a16="http://schemas.microsoft.com/office/drawing/2014/main" id="{7FEF3E82-19DA-35D4-CCCD-5575DC5BF2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5CFBB3A-B7CA-50D3-4180-A48217967C7D}"/>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205597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1711-F4F3-6EDE-DF16-81CA70B84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2F5374-64EB-92AA-8A2E-82CE89FE4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0DA19C-85E1-870D-1678-33AA3F919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7C79C-8960-00A9-7D92-4C0EE15293A8}"/>
              </a:ext>
            </a:extLst>
          </p:cNvPr>
          <p:cNvSpPr>
            <a:spLocks noGrp="1"/>
          </p:cNvSpPr>
          <p:nvPr>
            <p:ph type="dt" sz="half" idx="10"/>
          </p:nvPr>
        </p:nvSpPr>
        <p:spPr/>
        <p:txBody>
          <a:bodyPr/>
          <a:lstStyle/>
          <a:p>
            <a:fld id="{1CBB81FA-6613-D74A-962F-46F06082AAE3}" type="datetime1">
              <a:rPr lang="en-US" smtClean="0"/>
              <a:t>10/4/23</a:t>
            </a:fld>
            <a:endParaRPr lang="en-US" dirty="0"/>
          </a:p>
        </p:txBody>
      </p:sp>
      <p:sp>
        <p:nvSpPr>
          <p:cNvPr id="6" name="Footer Placeholder 5">
            <a:extLst>
              <a:ext uri="{FF2B5EF4-FFF2-40B4-BE49-F238E27FC236}">
                <a16:creationId xmlns:a16="http://schemas.microsoft.com/office/drawing/2014/main" id="{F3AE03B3-E03E-826B-9BF5-9F2306AF62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D1615F-151A-7831-75FE-6565DA826681}"/>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290768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A179-5EF4-F07E-D567-6EE3D510F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BA24DA-121E-7EC5-8F07-4BFAC33DB2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00FC49-5934-5023-912B-37C4A0EEE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1AC2A-E2F3-52A0-E3ED-C8937F5B3142}"/>
              </a:ext>
            </a:extLst>
          </p:cNvPr>
          <p:cNvSpPr>
            <a:spLocks noGrp="1"/>
          </p:cNvSpPr>
          <p:nvPr>
            <p:ph type="dt" sz="half" idx="10"/>
          </p:nvPr>
        </p:nvSpPr>
        <p:spPr/>
        <p:txBody>
          <a:bodyPr/>
          <a:lstStyle/>
          <a:p>
            <a:fld id="{71CBF650-7298-2F40-9953-D96BF7040675}" type="datetime1">
              <a:rPr lang="en-US" smtClean="0"/>
              <a:t>10/4/23</a:t>
            </a:fld>
            <a:endParaRPr lang="en-US" dirty="0"/>
          </a:p>
        </p:txBody>
      </p:sp>
      <p:sp>
        <p:nvSpPr>
          <p:cNvPr id="6" name="Footer Placeholder 5">
            <a:extLst>
              <a:ext uri="{FF2B5EF4-FFF2-40B4-BE49-F238E27FC236}">
                <a16:creationId xmlns:a16="http://schemas.microsoft.com/office/drawing/2014/main" id="{3D2048C9-34A0-777E-A61D-23EB19FA7B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3C3A8A-9F93-8B12-6438-A31D017F3554}"/>
              </a:ext>
            </a:extLst>
          </p:cNvPr>
          <p:cNvSpPr>
            <a:spLocks noGrp="1"/>
          </p:cNvSpPr>
          <p:nvPr>
            <p:ph type="sldNum" sz="quarter" idx="12"/>
          </p:nvPr>
        </p:nvSpPr>
        <p:spPr/>
        <p:txBody>
          <a:bodyPr/>
          <a:lstStyle/>
          <a:p>
            <a:fld id="{8CFB5F77-E30D-3443-8A15-B07FF354C131}" type="slidenum">
              <a:rPr lang="en-US" smtClean="0"/>
              <a:t>‹#›</a:t>
            </a:fld>
            <a:endParaRPr lang="en-US" dirty="0"/>
          </a:p>
        </p:txBody>
      </p:sp>
    </p:spTree>
    <p:extLst>
      <p:ext uri="{BB962C8B-B14F-4D97-AF65-F5344CB8AC3E}">
        <p14:creationId xmlns:p14="http://schemas.microsoft.com/office/powerpoint/2010/main" val="217904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753EF9-CDD4-EA5E-D611-5E81DB243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A1AA6E-53B1-C3ED-7DC8-AC4A3EC2E5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0AC25-547B-4C69-EB0F-322049F26A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6397F-1397-914F-BE9F-3FD1F461799A}" type="datetime1">
              <a:rPr lang="en-US" smtClean="0"/>
              <a:t>10/4/23</a:t>
            </a:fld>
            <a:endParaRPr lang="en-US" dirty="0"/>
          </a:p>
        </p:txBody>
      </p:sp>
      <p:sp>
        <p:nvSpPr>
          <p:cNvPr id="5" name="Footer Placeholder 4">
            <a:extLst>
              <a:ext uri="{FF2B5EF4-FFF2-40B4-BE49-F238E27FC236}">
                <a16:creationId xmlns:a16="http://schemas.microsoft.com/office/drawing/2014/main" id="{8EBE4372-38A2-1CB3-9B0A-8052853C5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563698-65A9-023A-7472-5587EE7C6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B5F77-E30D-3443-8A15-B07FF354C131}" type="slidenum">
              <a:rPr lang="en-US" smtClean="0"/>
              <a:t>‹#›</a:t>
            </a:fld>
            <a:endParaRPr lang="en-US" dirty="0"/>
          </a:p>
        </p:txBody>
      </p:sp>
    </p:spTree>
    <p:extLst>
      <p:ext uri="{BB962C8B-B14F-4D97-AF65-F5344CB8AC3E}">
        <p14:creationId xmlns:p14="http://schemas.microsoft.com/office/powerpoint/2010/main" val="420469079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96CF-7490-49C7-2ACA-6524F6E7B65D}"/>
              </a:ext>
            </a:extLst>
          </p:cNvPr>
          <p:cNvSpPr>
            <a:spLocks noGrp="1"/>
          </p:cNvSpPr>
          <p:nvPr>
            <p:ph type="ctrTitle"/>
          </p:nvPr>
        </p:nvSpPr>
        <p:spPr>
          <a:xfrm>
            <a:off x="1524000" y="1122363"/>
            <a:ext cx="9144000" cy="1655762"/>
          </a:xfrm>
        </p:spPr>
        <p:txBody>
          <a:bodyPr>
            <a:no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Building an Integrated Homeless Response System</a:t>
            </a:r>
            <a:endParaRPr lang="en-US" dirty="0"/>
          </a:p>
        </p:txBody>
      </p:sp>
      <p:sp>
        <p:nvSpPr>
          <p:cNvPr id="3" name="Subtitle 2">
            <a:extLst>
              <a:ext uri="{FF2B5EF4-FFF2-40B4-BE49-F238E27FC236}">
                <a16:creationId xmlns:a16="http://schemas.microsoft.com/office/drawing/2014/main" id="{32AE8594-58E9-708B-CFC1-1BA226D1B405}"/>
              </a:ext>
            </a:extLst>
          </p:cNvPr>
          <p:cNvSpPr>
            <a:spLocks noGrp="1"/>
          </p:cNvSpPr>
          <p:nvPr>
            <p:ph type="subTitle" idx="1"/>
          </p:nvPr>
        </p:nvSpPr>
        <p:spPr>
          <a:xfrm>
            <a:off x="1524000" y="2778126"/>
            <a:ext cx="9144000" cy="2140238"/>
          </a:xfrm>
        </p:spPr>
        <p:txBody>
          <a:bodyPr>
            <a:normAutofit fontScale="77500" lnSpcReduction="20000"/>
          </a:bodyPr>
          <a:lstStyle/>
          <a:p>
            <a:endParaRPr lang="en-US" sz="4300" b="1" dirty="0">
              <a:latin typeface="Calibri" panose="020F0502020204030204" pitchFamily="34" charset="0"/>
              <a:ea typeface="Calibri" panose="020F0502020204030204" pitchFamily="34" charset="0"/>
              <a:cs typeface="Times New Roman" panose="02020603050405020304" pitchFamily="18" charset="0"/>
            </a:endParaRPr>
          </a:p>
          <a:p>
            <a:r>
              <a:rPr lang="en-US" sz="5800" b="1" dirty="0">
                <a:latin typeface="Calibri" panose="020F0502020204030204" pitchFamily="34" charset="0"/>
                <a:ea typeface="Calibri" panose="020F0502020204030204" pitchFamily="34" charset="0"/>
                <a:cs typeface="Times New Roman" panose="02020603050405020304" pitchFamily="18" charset="0"/>
              </a:rPr>
              <a:t>Presented by RRS</a:t>
            </a:r>
          </a:p>
          <a:p>
            <a:endParaRPr lang="en-US" sz="36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Restorative and Reentry Services, LLC</a:t>
            </a:r>
          </a:p>
          <a:p>
            <a:r>
              <a:rPr lang="en-US" dirty="0">
                <a:latin typeface="Calibri" panose="020F0502020204030204" pitchFamily="34" charset="0"/>
                <a:cs typeface="Times New Roman" panose="02020603050405020304" pitchFamily="18" charset="0"/>
              </a:rPr>
              <a:t>October</a:t>
            </a:r>
            <a:r>
              <a:rPr lang="en-US" sz="2400" dirty="0">
                <a:latin typeface="Calibri" panose="020F0502020204030204" pitchFamily="34" charset="0"/>
                <a:cs typeface="Times New Roman" panose="02020603050405020304" pitchFamily="18" charset="0"/>
              </a:rPr>
              <a:t>, 2023</a:t>
            </a:r>
            <a:endParaRPr lang="en-US" sz="2400" dirty="0"/>
          </a:p>
          <a:p>
            <a:endParaRPr lang="en-US" dirty="0"/>
          </a:p>
        </p:txBody>
      </p:sp>
      <p:pic>
        <p:nvPicPr>
          <p:cNvPr id="4" name="Picture 3" descr="A blue and white logo&#10;&#10;Description automatically generated with low confidence">
            <a:extLst>
              <a:ext uri="{FF2B5EF4-FFF2-40B4-BE49-F238E27FC236}">
                <a16:creationId xmlns:a16="http://schemas.microsoft.com/office/drawing/2014/main" id="{0BF0DB37-11B3-E6AA-8D2D-757B8B8F793D}"/>
              </a:ext>
            </a:extLst>
          </p:cNvPr>
          <p:cNvPicPr>
            <a:picLocks noChangeAspect="1"/>
          </p:cNvPicPr>
          <p:nvPr/>
        </p:nvPicPr>
        <p:blipFill>
          <a:blip r:embed="rId2"/>
          <a:stretch>
            <a:fillRect/>
          </a:stretch>
        </p:blipFill>
        <p:spPr>
          <a:xfrm>
            <a:off x="4819526" y="4815642"/>
            <a:ext cx="2552947" cy="2042358"/>
          </a:xfrm>
          <a:prstGeom prst="rect">
            <a:avLst/>
          </a:prstGeom>
        </p:spPr>
      </p:pic>
      <p:pic>
        <p:nvPicPr>
          <p:cNvPr id="6" name="Picture 5" descr="Aurora Borealis over snowy mountains">
            <a:extLst>
              <a:ext uri="{FF2B5EF4-FFF2-40B4-BE49-F238E27FC236}">
                <a16:creationId xmlns:a16="http://schemas.microsoft.com/office/drawing/2014/main" id="{47418205-3CDB-7839-ACB2-C877423F4317}"/>
              </a:ext>
            </a:extLst>
          </p:cNvPr>
          <p:cNvPicPr>
            <a:picLocks noChangeAspect="1"/>
          </p:cNvPicPr>
          <p:nvPr/>
        </p:nvPicPr>
        <p:blipFill rotWithShape="1">
          <a:blip r:embed="rId3"/>
          <a:srcRect l="5884" r="-1" b="-1"/>
          <a:stretch/>
        </p:blipFill>
        <p:spPr>
          <a:xfrm>
            <a:off x="977653" y="4103426"/>
            <a:ext cx="2294269" cy="2375455"/>
          </a:xfrm>
          <a:prstGeom prst="rect">
            <a:avLst/>
          </a:prstGeom>
        </p:spPr>
      </p:pic>
    </p:spTree>
    <p:extLst>
      <p:ext uri="{BB962C8B-B14F-4D97-AF65-F5344CB8AC3E}">
        <p14:creationId xmlns:p14="http://schemas.microsoft.com/office/powerpoint/2010/main" val="24570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B76402-10E4-197C-866E-EA377DDA1E44}"/>
              </a:ext>
            </a:extLst>
          </p:cNvPr>
          <p:cNvSpPr/>
          <p:nvPr/>
        </p:nvSpPr>
        <p:spPr>
          <a:xfrm>
            <a:off x="2006082" y="5841810"/>
            <a:ext cx="6176866" cy="65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Low Barrier Services/Places to Rest</a:t>
            </a:r>
          </a:p>
          <a:p>
            <a:pPr algn="ctr"/>
            <a:r>
              <a:rPr lang="en-US" sz="1400" dirty="0"/>
              <a:t>(Warming Site, Low Barrier Shelters, Navigation, Outreach to Unsanctioned Camps)</a:t>
            </a:r>
          </a:p>
        </p:txBody>
      </p:sp>
      <p:sp>
        <p:nvSpPr>
          <p:cNvPr id="4" name="Rectangle 3">
            <a:extLst>
              <a:ext uri="{FF2B5EF4-FFF2-40B4-BE49-F238E27FC236}">
                <a16:creationId xmlns:a16="http://schemas.microsoft.com/office/drawing/2014/main" id="{B1940A09-F8D4-FE0B-B593-584662C62CFC}"/>
              </a:ext>
            </a:extLst>
          </p:cNvPr>
          <p:cNvSpPr/>
          <p:nvPr/>
        </p:nvSpPr>
        <p:spPr>
          <a:xfrm>
            <a:off x="1972163" y="4155671"/>
            <a:ext cx="621078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Stabilization Housing- Interim Supportive Housing</a:t>
            </a:r>
          </a:p>
          <a:p>
            <a:pPr algn="ctr"/>
            <a:r>
              <a:rPr lang="en-US" sz="1400" dirty="0"/>
              <a:t>(Pallet Shelters, Modular Units, Co-Living, Tiny Homes, Rooming Houses) </a:t>
            </a:r>
          </a:p>
        </p:txBody>
      </p:sp>
      <p:sp>
        <p:nvSpPr>
          <p:cNvPr id="5" name="Rectangle 4">
            <a:extLst>
              <a:ext uri="{FF2B5EF4-FFF2-40B4-BE49-F238E27FC236}">
                <a16:creationId xmlns:a16="http://schemas.microsoft.com/office/drawing/2014/main" id="{7DE5B741-2C44-0C05-5C13-51DC0F02E6C5}"/>
              </a:ext>
            </a:extLst>
          </p:cNvPr>
          <p:cNvSpPr/>
          <p:nvPr/>
        </p:nvSpPr>
        <p:spPr>
          <a:xfrm>
            <a:off x="1972163" y="2085771"/>
            <a:ext cx="6183570" cy="806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Purpose Driven Housing</a:t>
            </a:r>
          </a:p>
        </p:txBody>
      </p:sp>
      <p:sp>
        <p:nvSpPr>
          <p:cNvPr id="6" name="Rectangle 5">
            <a:extLst>
              <a:ext uri="{FF2B5EF4-FFF2-40B4-BE49-F238E27FC236}">
                <a16:creationId xmlns:a16="http://schemas.microsoft.com/office/drawing/2014/main" id="{74EF5545-3B75-3A03-41E8-A6DC6EE9768E}"/>
              </a:ext>
            </a:extLst>
          </p:cNvPr>
          <p:cNvSpPr/>
          <p:nvPr/>
        </p:nvSpPr>
        <p:spPr>
          <a:xfrm>
            <a:off x="1963913" y="1121192"/>
            <a:ext cx="6203726" cy="65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Permanent Housing</a:t>
            </a:r>
          </a:p>
          <a:p>
            <a:pPr algn="ctr"/>
            <a:r>
              <a:rPr lang="en-US" sz="1400" dirty="0"/>
              <a:t>(Ongoing Support if Needed)</a:t>
            </a:r>
          </a:p>
        </p:txBody>
      </p:sp>
      <p:cxnSp>
        <p:nvCxnSpPr>
          <p:cNvPr id="19" name="Straight Arrow Connector 18">
            <a:extLst>
              <a:ext uri="{FF2B5EF4-FFF2-40B4-BE49-F238E27FC236}">
                <a16:creationId xmlns:a16="http://schemas.microsoft.com/office/drawing/2014/main" id="{EB0FA217-15F5-7527-4217-4984FE257EC7}"/>
              </a:ext>
            </a:extLst>
          </p:cNvPr>
          <p:cNvCxnSpPr>
            <a:cxnSpLocks/>
            <a:stCxn id="2" idx="0"/>
            <a:endCxn id="185" idx="2"/>
          </p:cNvCxnSpPr>
          <p:nvPr/>
        </p:nvCxnSpPr>
        <p:spPr>
          <a:xfrm flipH="1" flipV="1">
            <a:off x="5072658" y="5551189"/>
            <a:ext cx="21857" cy="290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EAA4AE-D082-39C7-AF68-C075FBCA906A}"/>
              </a:ext>
            </a:extLst>
          </p:cNvPr>
          <p:cNvCxnSpPr>
            <a:cxnSpLocks/>
            <a:stCxn id="5" idx="0"/>
            <a:endCxn id="6" idx="2"/>
          </p:cNvCxnSpPr>
          <p:nvPr/>
        </p:nvCxnSpPr>
        <p:spPr>
          <a:xfrm flipV="1">
            <a:off x="5063948" y="1774552"/>
            <a:ext cx="1828" cy="311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E85011-9C85-4E9A-FA68-3EAB73303AC4}"/>
              </a:ext>
            </a:extLst>
          </p:cNvPr>
          <p:cNvCxnSpPr>
            <a:cxnSpLocks/>
            <a:stCxn id="4" idx="1"/>
          </p:cNvCxnSpPr>
          <p:nvPr/>
        </p:nvCxnSpPr>
        <p:spPr>
          <a:xfrm>
            <a:off x="1972163" y="4478837"/>
            <a:ext cx="0" cy="23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180E58E-008A-7E4F-EC4D-8C493A58078F}"/>
              </a:ext>
            </a:extLst>
          </p:cNvPr>
          <p:cNvCxnSpPr>
            <a:cxnSpLocks/>
          </p:cNvCxnSpPr>
          <p:nvPr/>
        </p:nvCxnSpPr>
        <p:spPr>
          <a:xfrm>
            <a:off x="9866227" y="95626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AE3A94E-437B-DDB4-84E1-3CFCC88B189C}"/>
              </a:ext>
            </a:extLst>
          </p:cNvPr>
          <p:cNvCxnSpPr>
            <a:cxnSpLocks/>
            <a:stCxn id="4" idx="0"/>
            <a:endCxn id="141" idx="2"/>
          </p:cNvCxnSpPr>
          <p:nvPr/>
        </p:nvCxnSpPr>
        <p:spPr>
          <a:xfrm flipH="1" flipV="1">
            <a:off x="5067760" y="3837227"/>
            <a:ext cx="9796" cy="318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3A36A65A-4E49-7861-AFBD-FA177C6B724D}"/>
              </a:ext>
            </a:extLst>
          </p:cNvPr>
          <p:cNvSpPr txBox="1"/>
          <p:nvPr/>
        </p:nvSpPr>
        <p:spPr>
          <a:xfrm>
            <a:off x="8368428" y="1077638"/>
            <a:ext cx="2486410" cy="830997"/>
          </a:xfrm>
          <a:prstGeom prst="rect">
            <a:avLst/>
          </a:prstGeom>
          <a:noFill/>
        </p:spPr>
        <p:txBody>
          <a:bodyPr wrap="square" rtlCol="0">
            <a:spAutoFit/>
          </a:bodyPr>
          <a:lstStyle/>
          <a:p>
            <a:r>
              <a:rPr lang="en-US" sz="1200" dirty="0"/>
              <a:t>Examples: Permanent Affordable Housing and Supportive Housing like Lakeshore Inn, Golden Lion, Cook Inlet Housing, NeighborWorks </a:t>
            </a:r>
          </a:p>
        </p:txBody>
      </p:sp>
      <p:sp>
        <p:nvSpPr>
          <p:cNvPr id="116" name="TextBox 115">
            <a:extLst>
              <a:ext uri="{FF2B5EF4-FFF2-40B4-BE49-F238E27FC236}">
                <a16:creationId xmlns:a16="http://schemas.microsoft.com/office/drawing/2014/main" id="{E1538A3E-7DBB-B604-6BE9-51BC60700ED7}"/>
              </a:ext>
            </a:extLst>
          </p:cNvPr>
          <p:cNvSpPr txBox="1"/>
          <p:nvPr/>
        </p:nvSpPr>
        <p:spPr>
          <a:xfrm>
            <a:off x="8368429" y="2085771"/>
            <a:ext cx="2262430" cy="1200329"/>
          </a:xfrm>
          <a:prstGeom prst="rect">
            <a:avLst/>
          </a:prstGeom>
          <a:noFill/>
        </p:spPr>
        <p:txBody>
          <a:bodyPr wrap="square" rtlCol="0">
            <a:spAutoFit/>
          </a:bodyPr>
          <a:lstStyle/>
          <a:p>
            <a:r>
              <a:rPr lang="en-US" sz="1200" dirty="0"/>
              <a:t>Examples: Permanent Supportive Housing like Guest House, Barrett Inn, Golden Lion,  RuralCap 325 3</a:t>
            </a:r>
            <a:r>
              <a:rPr lang="en-US" sz="1200" baseline="30000" dirty="0"/>
              <a:t>rd</a:t>
            </a:r>
            <a:r>
              <a:rPr lang="en-US" sz="1200" dirty="0"/>
              <a:t> Avenue, Sitka Place and Karluk Manor, NWA SBRA and TBRA, Assisted Living Facilities</a:t>
            </a:r>
          </a:p>
        </p:txBody>
      </p:sp>
      <p:sp>
        <p:nvSpPr>
          <p:cNvPr id="119" name="TextBox 118">
            <a:extLst>
              <a:ext uri="{FF2B5EF4-FFF2-40B4-BE49-F238E27FC236}">
                <a16:creationId xmlns:a16="http://schemas.microsoft.com/office/drawing/2014/main" id="{57500CFC-A65A-AB88-EAD8-D6C55FF1FBE8}"/>
              </a:ext>
            </a:extLst>
          </p:cNvPr>
          <p:cNvSpPr txBox="1"/>
          <p:nvPr/>
        </p:nvSpPr>
        <p:spPr>
          <a:xfrm>
            <a:off x="8399530" y="3187381"/>
            <a:ext cx="2342222" cy="1754326"/>
          </a:xfrm>
          <a:prstGeom prst="rect">
            <a:avLst/>
          </a:prstGeom>
          <a:noFill/>
        </p:spPr>
        <p:txBody>
          <a:bodyPr wrap="square" rtlCol="0">
            <a:spAutoFit/>
          </a:bodyPr>
          <a:lstStyle/>
          <a:p>
            <a:endParaRPr lang="en-US" sz="1200" dirty="0"/>
          </a:p>
          <a:p>
            <a:r>
              <a:rPr lang="en-US" sz="1200" dirty="0"/>
              <a:t>Examples: Transitional  Housing &amp; Interim Supportive Housing like Henry House, Streets to Success, Clare House, McKinnell, Covenant Rights of Passage, New Life Development, Safe Harbor Muldoon, Home For Good, Pallet Shelter Communities</a:t>
            </a:r>
          </a:p>
        </p:txBody>
      </p:sp>
      <p:sp>
        <p:nvSpPr>
          <p:cNvPr id="123" name="TextBox 122">
            <a:extLst>
              <a:ext uri="{FF2B5EF4-FFF2-40B4-BE49-F238E27FC236}">
                <a16:creationId xmlns:a16="http://schemas.microsoft.com/office/drawing/2014/main" id="{9A470626-AC05-3FC7-3E44-303D44BA902A}"/>
              </a:ext>
            </a:extLst>
          </p:cNvPr>
          <p:cNvSpPr txBox="1"/>
          <p:nvPr/>
        </p:nvSpPr>
        <p:spPr>
          <a:xfrm>
            <a:off x="360787" y="454330"/>
            <a:ext cx="11492086" cy="954107"/>
          </a:xfrm>
          <a:prstGeom prst="rect">
            <a:avLst/>
          </a:prstGeom>
          <a:noFill/>
        </p:spPr>
        <p:txBody>
          <a:bodyPr wrap="square" rtlCol="0">
            <a:spAutoFit/>
          </a:bodyPr>
          <a:lstStyle/>
          <a:p>
            <a:r>
              <a:rPr lang="en-US" sz="2800" b="1" dirty="0"/>
              <a:t>An Integrated Homeless Response Matches Client Need with Level of Service</a:t>
            </a:r>
          </a:p>
          <a:p>
            <a:endParaRPr lang="en-US" sz="2800" b="1" dirty="0"/>
          </a:p>
        </p:txBody>
      </p:sp>
      <p:sp>
        <p:nvSpPr>
          <p:cNvPr id="141" name="Rectangle 140">
            <a:extLst>
              <a:ext uri="{FF2B5EF4-FFF2-40B4-BE49-F238E27FC236}">
                <a16:creationId xmlns:a16="http://schemas.microsoft.com/office/drawing/2014/main" id="{779ACB5D-65FF-EB49-7C77-03FB712C56CF}"/>
              </a:ext>
            </a:extLst>
          </p:cNvPr>
          <p:cNvSpPr/>
          <p:nvPr/>
        </p:nvSpPr>
        <p:spPr>
          <a:xfrm>
            <a:off x="1965897" y="3183867"/>
            <a:ext cx="6203726" cy="65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Treatment Programs/Assisted Living Facilities/Vocational Training</a:t>
            </a:r>
          </a:p>
        </p:txBody>
      </p:sp>
      <p:cxnSp>
        <p:nvCxnSpPr>
          <p:cNvPr id="158" name="Straight Arrow Connector 157">
            <a:extLst>
              <a:ext uri="{FF2B5EF4-FFF2-40B4-BE49-F238E27FC236}">
                <a16:creationId xmlns:a16="http://schemas.microsoft.com/office/drawing/2014/main" id="{9C984E32-CD31-06EB-0EF2-2A84F8B63A19}"/>
              </a:ext>
            </a:extLst>
          </p:cNvPr>
          <p:cNvCxnSpPr>
            <a:cxnSpLocks/>
            <a:stCxn id="141" idx="0"/>
            <a:endCxn id="5" idx="2"/>
          </p:cNvCxnSpPr>
          <p:nvPr/>
        </p:nvCxnSpPr>
        <p:spPr>
          <a:xfrm flipH="1" flipV="1">
            <a:off x="5063948" y="2892006"/>
            <a:ext cx="3812" cy="291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544910DD-31A9-0C30-B047-8D063A4B37E2}"/>
              </a:ext>
            </a:extLst>
          </p:cNvPr>
          <p:cNvSpPr/>
          <p:nvPr/>
        </p:nvSpPr>
        <p:spPr>
          <a:xfrm>
            <a:off x="1984225" y="5120446"/>
            <a:ext cx="6176865" cy="430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Sanctioned Camps  and Shelters</a:t>
            </a:r>
          </a:p>
        </p:txBody>
      </p:sp>
      <p:cxnSp>
        <p:nvCxnSpPr>
          <p:cNvPr id="201" name="Straight Arrow Connector 200">
            <a:extLst>
              <a:ext uri="{FF2B5EF4-FFF2-40B4-BE49-F238E27FC236}">
                <a16:creationId xmlns:a16="http://schemas.microsoft.com/office/drawing/2014/main" id="{30A52741-3189-98C5-296E-2D573762F7DF}"/>
              </a:ext>
            </a:extLst>
          </p:cNvPr>
          <p:cNvCxnSpPr>
            <a:cxnSpLocks/>
            <a:stCxn id="185" idx="0"/>
            <a:endCxn id="4" idx="2"/>
          </p:cNvCxnSpPr>
          <p:nvPr/>
        </p:nvCxnSpPr>
        <p:spPr>
          <a:xfrm flipV="1">
            <a:off x="5072658" y="4802002"/>
            <a:ext cx="4898" cy="318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391CC5E-91C7-6E88-58B6-756BA8ABA9FE}"/>
              </a:ext>
            </a:extLst>
          </p:cNvPr>
          <p:cNvSpPr txBox="1"/>
          <p:nvPr/>
        </p:nvSpPr>
        <p:spPr>
          <a:xfrm>
            <a:off x="8399530" y="5120446"/>
            <a:ext cx="2342222" cy="1200329"/>
          </a:xfrm>
          <a:prstGeom prst="rect">
            <a:avLst/>
          </a:prstGeom>
          <a:noFill/>
        </p:spPr>
        <p:txBody>
          <a:bodyPr wrap="square" rtlCol="0">
            <a:spAutoFit/>
          </a:bodyPr>
          <a:lstStyle/>
          <a:p>
            <a:r>
              <a:rPr lang="en-US" sz="1200" dirty="0"/>
              <a:t>Examples: Brother Francis Shelter, Anchorage Rescue Mission, CSS Complex Care,  Downtown Hope Center, Covenant House, AWAIC, Cold weather shelter, Low barrier shelter, Sanctioned Camps</a:t>
            </a:r>
          </a:p>
        </p:txBody>
      </p:sp>
      <p:cxnSp>
        <p:nvCxnSpPr>
          <p:cNvPr id="36" name="Straight Connector 35">
            <a:extLst>
              <a:ext uri="{FF2B5EF4-FFF2-40B4-BE49-F238E27FC236}">
                <a16:creationId xmlns:a16="http://schemas.microsoft.com/office/drawing/2014/main" id="{4A898140-5077-2028-E724-EC9F424C2172}"/>
              </a:ext>
            </a:extLst>
          </p:cNvPr>
          <p:cNvCxnSpPr>
            <a:cxnSpLocks/>
          </p:cNvCxnSpPr>
          <p:nvPr/>
        </p:nvCxnSpPr>
        <p:spPr>
          <a:xfrm>
            <a:off x="10686305" y="1077638"/>
            <a:ext cx="0" cy="852523"/>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CB5602C-DB07-C6E5-85F2-E22B090B86C6}"/>
              </a:ext>
            </a:extLst>
          </p:cNvPr>
          <p:cNvSpPr txBox="1"/>
          <p:nvPr/>
        </p:nvSpPr>
        <p:spPr>
          <a:xfrm>
            <a:off x="10741752" y="1308470"/>
            <a:ext cx="1287107" cy="307777"/>
          </a:xfrm>
          <a:prstGeom prst="rect">
            <a:avLst/>
          </a:prstGeom>
          <a:noFill/>
        </p:spPr>
        <p:txBody>
          <a:bodyPr wrap="square" rtlCol="0">
            <a:spAutoFit/>
          </a:bodyPr>
          <a:lstStyle/>
          <a:p>
            <a:r>
              <a:rPr lang="en-US" sz="1400" b="1" dirty="0"/>
              <a:t>Sustainability</a:t>
            </a:r>
          </a:p>
        </p:txBody>
      </p:sp>
      <p:cxnSp>
        <p:nvCxnSpPr>
          <p:cNvPr id="41" name="Straight Connector 40">
            <a:extLst>
              <a:ext uri="{FF2B5EF4-FFF2-40B4-BE49-F238E27FC236}">
                <a16:creationId xmlns:a16="http://schemas.microsoft.com/office/drawing/2014/main" id="{D6BD9E8F-7E38-CD6C-DF30-FBB5C8E56EE9}"/>
              </a:ext>
            </a:extLst>
          </p:cNvPr>
          <p:cNvCxnSpPr>
            <a:cxnSpLocks/>
          </p:cNvCxnSpPr>
          <p:nvPr/>
        </p:nvCxnSpPr>
        <p:spPr>
          <a:xfrm>
            <a:off x="10686305" y="2085771"/>
            <a:ext cx="0" cy="2875453"/>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434F465-D8AD-23A8-FBEE-C41B02B9E685}"/>
              </a:ext>
            </a:extLst>
          </p:cNvPr>
          <p:cNvSpPr txBox="1"/>
          <p:nvPr/>
        </p:nvSpPr>
        <p:spPr>
          <a:xfrm>
            <a:off x="10741751" y="3275111"/>
            <a:ext cx="1405681" cy="584775"/>
          </a:xfrm>
          <a:prstGeom prst="rect">
            <a:avLst/>
          </a:prstGeom>
          <a:noFill/>
        </p:spPr>
        <p:txBody>
          <a:bodyPr wrap="square" rtlCol="0">
            <a:spAutoFit/>
          </a:bodyPr>
          <a:lstStyle/>
          <a:p>
            <a:endParaRPr lang="en-US" sz="1600" b="1" dirty="0"/>
          </a:p>
          <a:p>
            <a:r>
              <a:rPr lang="en-US" sz="1600" b="1" dirty="0"/>
              <a:t>Stabilization</a:t>
            </a:r>
          </a:p>
        </p:txBody>
      </p:sp>
      <p:cxnSp>
        <p:nvCxnSpPr>
          <p:cNvPr id="44" name="Straight Connector 43">
            <a:extLst>
              <a:ext uri="{FF2B5EF4-FFF2-40B4-BE49-F238E27FC236}">
                <a16:creationId xmlns:a16="http://schemas.microsoft.com/office/drawing/2014/main" id="{4734D6D8-348E-318C-919D-22FC8CD7DD31}"/>
              </a:ext>
            </a:extLst>
          </p:cNvPr>
          <p:cNvCxnSpPr>
            <a:cxnSpLocks/>
          </p:cNvCxnSpPr>
          <p:nvPr/>
        </p:nvCxnSpPr>
        <p:spPr>
          <a:xfrm>
            <a:off x="10686305" y="5124927"/>
            <a:ext cx="0" cy="1370243"/>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93A2F95-DF4D-7E41-F7F0-DDF7DA17FE77}"/>
              </a:ext>
            </a:extLst>
          </p:cNvPr>
          <p:cNvSpPr txBox="1"/>
          <p:nvPr/>
        </p:nvSpPr>
        <p:spPr>
          <a:xfrm>
            <a:off x="10741751" y="5699390"/>
            <a:ext cx="951719" cy="338554"/>
          </a:xfrm>
          <a:prstGeom prst="rect">
            <a:avLst/>
          </a:prstGeom>
          <a:noFill/>
        </p:spPr>
        <p:txBody>
          <a:bodyPr wrap="square" rtlCol="0">
            <a:spAutoFit/>
          </a:bodyPr>
          <a:lstStyle/>
          <a:p>
            <a:r>
              <a:rPr lang="en-US" sz="1600" b="1" dirty="0"/>
              <a:t>Survival</a:t>
            </a:r>
          </a:p>
        </p:txBody>
      </p:sp>
      <p:cxnSp>
        <p:nvCxnSpPr>
          <p:cNvPr id="48" name="Straight Connector 47">
            <a:extLst>
              <a:ext uri="{FF2B5EF4-FFF2-40B4-BE49-F238E27FC236}">
                <a16:creationId xmlns:a16="http://schemas.microsoft.com/office/drawing/2014/main" id="{D8602D73-3EC8-89FC-8739-856D1CCF1050}"/>
              </a:ext>
            </a:extLst>
          </p:cNvPr>
          <p:cNvCxnSpPr/>
          <p:nvPr/>
        </p:nvCxnSpPr>
        <p:spPr>
          <a:xfrm flipH="1">
            <a:off x="10366310" y="1077638"/>
            <a:ext cx="319995" cy="7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C1F2ADA-5B83-D07D-F94C-453DA53AF4B6}"/>
              </a:ext>
            </a:extLst>
          </p:cNvPr>
          <p:cNvCxnSpPr/>
          <p:nvPr/>
        </p:nvCxnSpPr>
        <p:spPr>
          <a:xfrm flipH="1">
            <a:off x="10366310" y="1919317"/>
            <a:ext cx="319995" cy="7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4C0C00A-BF59-BECD-5119-52FE10D72F88}"/>
              </a:ext>
            </a:extLst>
          </p:cNvPr>
          <p:cNvCxnSpPr/>
          <p:nvPr/>
        </p:nvCxnSpPr>
        <p:spPr>
          <a:xfrm flipH="1">
            <a:off x="10352420" y="2082155"/>
            <a:ext cx="319995" cy="7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4A25510-CE5B-A5E8-D45E-245995B0DFA3}"/>
              </a:ext>
            </a:extLst>
          </p:cNvPr>
          <p:cNvCxnSpPr/>
          <p:nvPr/>
        </p:nvCxnSpPr>
        <p:spPr>
          <a:xfrm flipH="1">
            <a:off x="10359365" y="4962760"/>
            <a:ext cx="319995" cy="7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938F490-142F-C163-2984-549A25C65791}"/>
              </a:ext>
            </a:extLst>
          </p:cNvPr>
          <p:cNvCxnSpPr/>
          <p:nvPr/>
        </p:nvCxnSpPr>
        <p:spPr>
          <a:xfrm flipH="1">
            <a:off x="10359365" y="5129344"/>
            <a:ext cx="319995" cy="7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C26B157-D110-0FC9-D9EA-4DABD2E03E70}"/>
              </a:ext>
            </a:extLst>
          </p:cNvPr>
          <p:cNvCxnSpPr/>
          <p:nvPr/>
        </p:nvCxnSpPr>
        <p:spPr>
          <a:xfrm flipH="1">
            <a:off x="10373256" y="6487264"/>
            <a:ext cx="319995" cy="7232"/>
          </a:xfrm>
          <a:prstGeom prst="line">
            <a:avLst/>
          </a:prstGeom>
        </p:spPr>
        <p:style>
          <a:lnRef idx="1">
            <a:schemeClr val="accent1"/>
          </a:lnRef>
          <a:fillRef idx="0">
            <a:schemeClr val="accent1"/>
          </a:fillRef>
          <a:effectRef idx="0">
            <a:schemeClr val="accent1"/>
          </a:effectRef>
          <a:fontRef idx="minor">
            <a:schemeClr val="tx1"/>
          </a:fontRef>
        </p:style>
      </p:cxnSp>
      <p:sp>
        <p:nvSpPr>
          <p:cNvPr id="7" name="Up-Down Arrow 6">
            <a:extLst>
              <a:ext uri="{FF2B5EF4-FFF2-40B4-BE49-F238E27FC236}">
                <a16:creationId xmlns:a16="http://schemas.microsoft.com/office/drawing/2014/main" id="{AA3D0664-2FA9-E278-0175-BBE8CD9DDCE7}"/>
              </a:ext>
            </a:extLst>
          </p:cNvPr>
          <p:cNvSpPr/>
          <p:nvPr/>
        </p:nvSpPr>
        <p:spPr>
          <a:xfrm>
            <a:off x="1418229" y="1197853"/>
            <a:ext cx="484632" cy="121615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Down Arrow 7">
            <a:extLst>
              <a:ext uri="{FF2B5EF4-FFF2-40B4-BE49-F238E27FC236}">
                <a16:creationId xmlns:a16="http://schemas.microsoft.com/office/drawing/2014/main" id="{78C52264-372E-FA25-51A6-DBA36F13716F}"/>
              </a:ext>
            </a:extLst>
          </p:cNvPr>
          <p:cNvSpPr/>
          <p:nvPr/>
        </p:nvSpPr>
        <p:spPr>
          <a:xfrm>
            <a:off x="1409684" y="2412385"/>
            <a:ext cx="484632" cy="169915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Down Arrow 8">
            <a:extLst>
              <a:ext uri="{FF2B5EF4-FFF2-40B4-BE49-F238E27FC236}">
                <a16:creationId xmlns:a16="http://schemas.microsoft.com/office/drawing/2014/main" id="{2A9CA604-93FF-8F99-FFA2-794767CE7D5C}"/>
              </a:ext>
            </a:extLst>
          </p:cNvPr>
          <p:cNvSpPr/>
          <p:nvPr/>
        </p:nvSpPr>
        <p:spPr>
          <a:xfrm>
            <a:off x="1364926" y="5320261"/>
            <a:ext cx="484632" cy="121615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Down Arrow 9">
            <a:extLst>
              <a:ext uri="{FF2B5EF4-FFF2-40B4-BE49-F238E27FC236}">
                <a16:creationId xmlns:a16="http://schemas.microsoft.com/office/drawing/2014/main" id="{FC7AA401-E5ED-FC4D-C6AA-FB907381B24A}"/>
              </a:ext>
            </a:extLst>
          </p:cNvPr>
          <p:cNvSpPr/>
          <p:nvPr/>
        </p:nvSpPr>
        <p:spPr>
          <a:xfrm>
            <a:off x="1401139" y="4104109"/>
            <a:ext cx="484632" cy="121615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6FD21B3-DDEF-0DA6-D6D7-CDF50C4D3A9D}"/>
              </a:ext>
            </a:extLst>
          </p:cNvPr>
          <p:cNvSpPr txBox="1"/>
          <p:nvPr/>
        </p:nvSpPr>
        <p:spPr>
          <a:xfrm rot="10800000" flipV="1">
            <a:off x="63531" y="2617158"/>
            <a:ext cx="1282162" cy="1938992"/>
          </a:xfrm>
          <a:prstGeom prst="rect">
            <a:avLst/>
          </a:prstGeom>
          <a:noFill/>
        </p:spPr>
        <p:txBody>
          <a:bodyPr wrap="square" rtlCol="0">
            <a:spAutoFit/>
          </a:bodyPr>
          <a:lstStyle/>
          <a:p>
            <a:r>
              <a:rPr lang="en-US" sz="2400" b="1" dirty="0"/>
              <a:t>The Elevator  Goes</a:t>
            </a:r>
          </a:p>
          <a:p>
            <a:r>
              <a:rPr lang="en-US" sz="2400" b="1" dirty="0"/>
              <a:t>Up and Down</a:t>
            </a:r>
          </a:p>
        </p:txBody>
      </p:sp>
      <p:pic>
        <p:nvPicPr>
          <p:cNvPr id="13" name="Picture 12" descr="A blue and white logo&#10;&#10;Description automatically generated with low confidence">
            <a:extLst>
              <a:ext uri="{FF2B5EF4-FFF2-40B4-BE49-F238E27FC236}">
                <a16:creationId xmlns:a16="http://schemas.microsoft.com/office/drawing/2014/main" id="{8A1006F1-A35C-B2E8-394B-EEB462BF11CC}"/>
              </a:ext>
            </a:extLst>
          </p:cNvPr>
          <p:cNvPicPr>
            <a:picLocks noChangeAspect="1"/>
          </p:cNvPicPr>
          <p:nvPr/>
        </p:nvPicPr>
        <p:blipFill>
          <a:blip r:embed="rId2"/>
          <a:stretch>
            <a:fillRect/>
          </a:stretch>
        </p:blipFill>
        <p:spPr>
          <a:xfrm>
            <a:off x="6047" y="5643739"/>
            <a:ext cx="1506916" cy="1205533"/>
          </a:xfrm>
          <a:prstGeom prst="rect">
            <a:avLst/>
          </a:prstGeom>
        </p:spPr>
      </p:pic>
    </p:spTree>
    <p:extLst>
      <p:ext uri="{BB962C8B-B14F-4D97-AF65-F5344CB8AC3E}">
        <p14:creationId xmlns:p14="http://schemas.microsoft.com/office/powerpoint/2010/main" val="339160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E8AD-AB1F-01D7-6E59-A1EF3BDEBC68}"/>
              </a:ext>
            </a:extLst>
          </p:cNvPr>
          <p:cNvSpPr>
            <a:spLocks noGrp="1"/>
          </p:cNvSpPr>
          <p:nvPr>
            <p:ph type="title"/>
          </p:nvPr>
        </p:nvSpPr>
        <p:spPr>
          <a:xfrm>
            <a:off x="640080" y="1243013"/>
            <a:ext cx="4285488" cy="3752320"/>
          </a:xfrm>
        </p:spPr>
        <p:txBody>
          <a:bodyPr>
            <a:normAutofit/>
          </a:bodyPr>
          <a:lstStyle/>
          <a:p>
            <a:r>
              <a:rPr lang="en-US" b="1" kern="100" dirty="0">
                <a:effectLst/>
                <a:latin typeface="Calibri" panose="020F0502020204030204" pitchFamily="34" charset="0"/>
                <a:ea typeface="Calibri" panose="020F0502020204030204" pitchFamily="34" charset="0"/>
                <a:cs typeface="Times New Roman" panose="02020603050405020304" pitchFamily="18" charset="0"/>
              </a:rPr>
              <a:t>The </a:t>
            </a:r>
            <a:br>
              <a:rPr lang="en-US" b="1" kern="100" dirty="0">
                <a:effectLst/>
                <a:latin typeface="Calibri" panose="020F0502020204030204" pitchFamily="34" charset="0"/>
                <a:ea typeface="Calibri" panose="020F0502020204030204" pitchFamily="34" charset="0"/>
                <a:cs typeface="Times New Roman" panose="02020603050405020304" pitchFamily="18" charset="0"/>
              </a:rPr>
            </a:br>
            <a:r>
              <a:rPr lang="en-US" b="1" kern="100" dirty="0">
                <a:effectLst/>
                <a:latin typeface="Calibri" panose="020F0502020204030204" pitchFamily="34" charset="0"/>
                <a:ea typeface="Calibri" panose="020F0502020204030204" pitchFamily="34" charset="0"/>
                <a:cs typeface="Times New Roman" panose="02020603050405020304" pitchFamily="18" charset="0"/>
              </a:rPr>
              <a:t>Current</a:t>
            </a:r>
            <a:br>
              <a:rPr lang="en-US" b="1" kern="100" dirty="0">
                <a:effectLst/>
                <a:latin typeface="Calibri" panose="020F0502020204030204" pitchFamily="34" charset="0"/>
                <a:ea typeface="Calibri" panose="020F0502020204030204" pitchFamily="34" charset="0"/>
                <a:cs typeface="Times New Roman" panose="02020603050405020304" pitchFamily="18" charset="0"/>
              </a:rPr>
            </a:br>
            <a:r>
              <a:rPr lang="en-US" b="1" kern="100" dirty="0">
                <a:effectLst/>
                <a:latin typeface="Calibri" panose="020F0502020204030204" pitchFamily="34" charset="0"/>
                <a:ea typeface="Calibri" panose="020F0502020204030204" pitchFamily="34" charset="0"/>
                <a:cs typeface="Times New Roman" panose="02020603050405020304" pitchFamily="18" charset="0"/>
              </a:rPr>
              <a:t>Challenge </a:t>
            </a:r>
            <a:br>
              <a:rPr lang="en-US" b="1" kern="100" dirty="0">
                <a:effectLst/>
                <a:latin typeface="Calibri" panose="020F0502020204030204" pitchFamily="34" charset="0"/>
                <a:ea typeface="Calibri" panose="020F0502020204030204" pitchFamily="34" charset="0"/>
                <a:cs typeface="Times New Roman" panose="02020603050405020304" pitchFamily="18" charset="0"/>
              </a:rPr>
            </a:br>
            <a:r>
              <a:rPr lang="en-US" b="1" kern="100" dirty="0">
                <a:effectLst/>
                <a:latin typeface="Calibri" panose="020F0502020204030204" pitchFamily="34" charset="0"/>
                <a:ea typeface="Calibri" panose="020F0502020204030204" pitchFamily="34" charset="0"/>
                <a:cs typeface="Times New Roman" panose="02020603050405020304" pitchFamily="18" charset="0"/>
              </a:rPr>
              <a:t>of Homelessness in Alaska</a:t>
            </a:r>
            <a:br>
              <a:rPr lang="en-US"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4DFCBDC-E316-1DC4-4701-400F80F673EF}"/>
              </a:ext>
            </a:extLst>
          </p:cNvPr>
          <p:cNvSpPr>
            <a:spLocks noGrp="1"/>
          </p:cNvSpPr>
          <p:nvPr>
            <p:ph idx="1"/>
          </p:nvPr>
        </p:nvSpPr>
        <p:spPr>
          <a:xfrm>
            <a:off x="4925568" y="804672"/>
            <a:ext cx="6467856" cy="4384016"/>
          </a:xfrm>
        </p:spPr>
        <p:txBody>
          <a:bodyPr anchor="ctr">
            <a:noAutofit/>
          </a:bodyPr>
          <a:lstStyle/>
          <a:p>
            <a:r>
              <a:rPr lang="en-US" kern="100" dirty="0">
                <a:effectLst/>
                <a:latin typeface="Calibri" panose="020F0502020204030204" pitchFamily="34" charset="0"/>
                <a:ea typeface="Calibri" panose="020F0502020204030204" pitchFamily="34" charset="0"/>
                <a:cs typeface="Times New Roman" panose="02020603050405020304" pitchFamily="18" charset="0"/>
              </a:rPr>
              <a:t>Homelessness is at a crisis point in Alaska, affecting individuals from all corners of the state, and concentrating in our urban areas of Anchorage, Fairbanks and Juneau. </a:t>
            </a:r>
          </a:p>
          <a:p>
            <a:r>
              <a:rPr lang="en-US" kern="100" dirty="0">
                <a:effectLst/>
                <a:latin typeface="Calibri" panose="020F0502020204030204" pitchFamily="34" charset="0"/>
                <a:ea typeface="Calibri" panose="020F0502020204030204" pitchFamily="34" charset="0"/>
                <a:cs typeface="Times New Roman" panose="02020603050405020304" pitchFamily="18" charset="0"/>
              </a:rPr>
              <a:t>Existing infrastructure and system gaps hinder progress in providing </a:t>
            </a:r>
            <a:r>
              <a:rPr lang="en-US" kern="100" dirty="0">
                <a:latin typeface="Calibri" panose="020F0502020204030204" pitchFamily="34" charset="0"/>
                <a:ea typeface="Calibri" panose="020F0502020204030204" pitchFamily="34" charset="0"/>
                <a:cs typeface="Times New Roman" panose="02020603050405020304" pitchFamily="18" charset="0"/>
              </a:rPr>
              <a:t>coordinated and collaborated </a:t>
            </a:r>
            <a:r>
              <a:rPr lang="en-US" kern="100" dirty="0">
                <a:effectLst/>
                <a:latin typeface="Calibri" panose="020F0502020204030204" pitchFamily="34" charset="0"/>
                <a:ea typeface="Calibri" panose="020F0502020204030204" pitchFamily="34" charset="0"/>
                <a:cs typeface="Times New Roman" panose="02020603050405020304" pitchFamily="18" charset="0"/>
              </a:rPr>
              <a:t>support</a:t>
            </a:r>
            <a:r>
              <a:rPr lang="en-US" kern="100" dirty="0">
                <a:latin typeface="Calibri" panose="020F0502020204030204" pitchFamily="34" charset="0"/>
                <a:ea typeface="Calibri" panose="020F0502020204030204" pitchFamily="34" charset="0"/>
                <a:cs typeface="Times New Roman" panose="02020603050405020304" pitchFamily="18" charset="0"/>
              </a:rPr>
              <a:t> and </a:t>
            </a:r>
            <a:r>
              <a:rPr lang="en-US" kern="100" dirty="0">
                <a:effectLst/>
                <a:latin typeface="Calibri" panose="020F0502020204030204" pitchFamily="34" charset="0"/>
                <a:ea typeface="Calibri" panose="020F0502020204030204" pitchFamily="34" charset="0"/>
                <a:cs typeface="Times New Roman" panose="02020603050405020304" pitchFamily="18" charset="0"/>
              </a:rPr>
              <a:t>housing</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to those in need.</a:t>
            </a:r>
          </a:p>
        </p:txBody>
      </p:sp>
      <p:sp>
        <p:nvSpPr>
          <p:cNvPr id="4" name="Slide Number Placeholder 3">
            <a:extLst>
              <a:ext uri="{FF2B5EF4-FFF2-40B4-BE49-F238E27FC236}">
                <a16:creationId xmlns:a16="http://schemas.microsoft.com/office/drawing/2014/main" id="{9E412869-3399-63F7-499F-76366569C2DE}"/>
              </a:ext>
            </a:extLst>
          </p:cNvPr>
          <p:cNvSpPr>
            <a:spLocks noGrp="1"/>
          </p:cNvSpPr>
          <p:nvPr>
            <p:ph type="sldNum" sz="quarter" idx="12"/>
          </p:nvPr>
        </p:nvSpPr>
        <p:spPr/>
        <p:txBody>
          <a:bodyPr/>
          <a:lstStyle/>
          <a:p>
            <a:fld id="{8CFB5F77-E30D-3443-8A15-B07FF354C131}" type="slidenum">
              <a:rPr lang="en-US" smtClean="0"/>
              <a:t>11</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23A193A1-7DE7-6C6F-49EC-184D42E66F1C}"/>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396438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F0D0-2616-2B24-0C8A-A5DC03A67EA7}"/>
              </a:ext>
            </a:extLst>
          </p:cNvPr>
          <p:cNvSpPr>
            <a:spLocks noGrp="1"/>
          </p:cNvSpPr>
          <p:nvPr>
            <p:ph type="title"/>
          </p:nvPr>
        </p:nvSpPr>
        <p:spPr>
          <a:xfrm>
            <a:off x="664464" y="950404"/>
            <a:ext cx="3553968" cy="4669939"/>
          </a:xfrm>
        </p:spPr>
        <p:txBody>
          <a:bodyPr>
            <a:normAutofit/>
          </a:bodyPr>
          <a:lstStyle/>
          <a:p>
            <a:pPr marL="0" marR="0">
              <a:spcBef>
                <a:spcPts val="0"/>
              </a:spcBef>
              <a:spcAft>
                <a:spcPts val="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The Opportunity </a:t>
            </a:r>
            <a:br>
              <a:rPr lang="en-US" b="1" kern="100" dirty="0">
                <a:effectLst/>
                <a:latin typeface="Calibri" panose="020F0502020204030204" pitchFamily="34" charset="0"/>
                <a:ea typeface="Calibri" panose="020F0502020204030204" pitchFamily="34" charset="0"/>
                <a:cs typeface="Times New Roman" panose="02020603050405020304" pitchFamily="18" charset="0"/>
              </a:rPr>
            </a:br>
            <a:r>
              <a:rPr lang="en-US" b="1" kern="100" dirty="0">
                <a:latin typeface="Calibri" panose="020F0502020204030204" pitchFamily="34" charset="0"/>
                <a:ea typeface="Calibri" panose="020F0502020204030204" pitchFamily="34" charset="0"/>
                <a:cs typeface="Times New Roman" panose="02020603050405020304" pitchFamily="18" charset="0"/>
              </a:rPr>
              <a:t>to Address</a:t>
            </a:r>
            <a:br>
              <a:rPr lang="en-US" b="1" kern="100" dirty="0">
                <a:latin typeface="Calibri" panose="020F0502020204030204" pitchFamily="34" charset="0"/>
                <a:ea typeface="Calibri" panose="020F0502020204030204" pitchFamily="34" charset="0"/>
                <a:cs typeface="Times New Roman" panose="02020603050405020304" pitchFamily="18" charset="0"/>
              </a:rPr>
            </a:br>
            <a:r>
              <a:rPr lang="en-US" b="1" kern="100" dirty="0">
                <a:effectLst/>
                <a:latin typeface="Calibri" panose="020F0502020204030204" pitchFamily="34" charset="0"/>
                <a:ea typeface="Calibri" panose="020F0502020204030204" pitchFamily="34" charset="0"/>
                <a:cs typeface="Times New Roman" panose="02020603050405020304" pitchFamily="18" charset="0"/>
              </a:rPr>
              <a:t>Alaska's Homeless Crisis</a:t>
            </a:r>
            <a:br>
              <a:rPr lang="en-US"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38DC9E4-53C0-0C95-0637-87F516F5A9A5}"/>
              </a:ext>
            </a:extLst>
          </p:cNvPr>
          <p:cNvSpPr>
            <a:spLocks noGrp="1"/>
          </p:cNvSpPr>
          <p:nvPr>
            <p:ph idx="1"/>
          </p:nvPr>
        </p:nvSpPr>
        <p:spPr>
          <a:xfrm>
            <a:off x="3860800" y="813816"/>
            <a:ext cx="7903803" cy="5093780"/>
          </a:xfrm>
        </p:spPr>
        <p:txBody>
          <a:bodyPr anchor="ctr">
            <a:noAutofit/>
          </a:bodyPr>
          <a:lstStyle/>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This is a solvable challenge!</a:t>
            </a:r>
          </a:p>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While Alaska faces a significant homeless crisis, with a growing number of individuals in need of support and housing, our actual number of individuals experiencing homelessness is small compared to our neighboring West </a:t>
            </a:r>
            <a:r>
              <a:rPr lang="en-US" sz="2400" kern="100" dirty="0">
                <a:latin typeface="Calibri" panose="020F0502020204030204" pitchFamily="34" charset="0"/>
                <a:ea typeface="Calibri" panose="020F0502020204030204" pitchFamily="34" charset="0"/>
                <a:cs typeface="Times New Roman" panose="02020603050405020304" pitchFamily="18" charset="0"/>
              </a:rPr>
              <a:t>C</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oast cities.</a:t>
            </a:r>
          </a:p>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Alaska is known to be a state </a:t>
            </a:r>
            <a:r>
              <a:rPr lang="en-US" sz="2400" kern="100" dirty="0">
                <a:latin typeface="Calibri" panose="020F0502020204030204" pitchFamily="34" charset="0"/>
                <a:ea typeface="Calibri" panose="020F0502020204030204" pitchFamily="34" charset="0"/>
                <a:cs typeface="Times New Roman" panose="02020603050405020304" pitchFamily="18" charset="0"/>
              </a:rPr>
              <a:t>whose people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can work together to solve difficult problems and get things done.</a:t>
            </a:r>
          </a:p>
          <a:p>
            <a:r>
              <a:rPr lang="en-US" sz="2400" kern="100" dirty="0">
                <a:latin typeface="Calibri" panose="020F0502020204030204" pitchFamily="34" charset="0"/>
                <a:ea typeface="Calibri" panose="020F0502020204030204" pitchFamily="34" charset="0"/>
                <a:cs typeface="Times New Roman" panose="02020603050405020304" pitchFamily="18" charset="0"/>
              </a:rPr>
              <a:t>People experiencing homelessness are too busy trying to survive to be political. We need a non-partisan team to provide innovative leadership. </a:t>
            </a:r>
          </a:p>
          <a:p>
            <a:r>
              <a:rPr lang="en-US" sz="2400" kern="100" dirty="0">
                <a:latin typeface="Calibri" panose="020F0502020204030204" pitchFamily="34" charset="0"/>
                <a:ea typeface="Calibri" panose="020F0502020204030204" pitchFamily="34" charset="0"/>
                <a:cs typeface="Times New Roman" panose="02020603050405020304" pitchFamily="18" charset="0"/>
              </a:rPr>
              <a:t>RRS has the skills and solutions for Alaska’s homeless crisis.</a:t>
            </a:r>
            <a:endParaRPr lang="en-US" sz="2400" dirty="0"/>
          </a:p>
        </p:txBody>
      </p:sp>
      <p:sp>
        <p:nvSpPr>
          <p:cNvPr id="4" name="Slide Number Placeholder 3">
            <a:extLst>
              <a:ext uri="{FF2B5EF4-FFF2-40B4-BE49-F238E27FC236}">
                <a16:creationId xmlns:a16="http://schemas.microsoft.com/office/drawing/2014/main" id="{AD0E806E-DE3C-7E22-724E-08F8B1ABF959}"/>
              </a:ext>
            </a:extLst>
          </p:cNvPr>
          <p:cNvSpPr>
            <a:spLocks noGrp="1"/>
          </p:cNvSpPr>
          <p:nvPr>
            <p:ph type="sldNum" sz="quarter" idx="12"/>
          </p:nvPr>
        </p:nvSpPr>
        <p:spPr/>
        <p:txBody>
          <a:bodyPr/>
          <a:lstStyle/>
          <a:p>
            <a:fld id="{8CFB5F77-E30D-3443-8A15-B07FF354C131}" type="slidenum">
              <a:rPr lang="en-US" smtClean="0"/>
              <a:t>12</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DD8302AF-43A7-BC5C-1FCC-5E958772658A}"/>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164254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Aurora Borealis over snowy mountains">
            <a:extLst>
              <a:ext uri="{FF2B5EF4-FFF2-40B4-BE49-F238E27FC236}">
                <a16:creationId xmlns:a16="http://schemas.microsoft.com/office/drawing/2014/main" id="{78B2189A-F580-484F-5A18-51FE756B6406}"/>
              </a:ext>
            </a:extLst>
          </p:cNvPr>
          <p:cNvPicPr>
            <a:picLocks noGrp="1" noChangeAspect="1"/>
          </p:cNvPicPr>
          <p:nvPr>
            <p:ph idx="1"/>
          </p:nvPr>
        </p:nvPicPr>
        <p:blipFill rotWithShape="1">
          <a:blip r:embed="rId2"/>
          <a:srcRect l="5884" r="-1" b="-1"/>
          <a:stretch/>
        </p:blipFill>
        <p:spPr>
          <a:xfrm>
            <a:off x="2522358" y="10"/>
            <a:ext cx="9669642" cy="6857990"/>
          </a:xfrm>
          <a:prstGeom prst="rect">
            <a:avLst/>
          </a:prstGeom>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C3868B-78AC-DE4E-FDC8-0460862D4D08}"/>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solidFill>
                  <a:schemeClr val="bg1"/>
                </a:solidFill>
              </a:rPr>
              <a:t>An </a:t>
            </a:r>
            <a:br>
              <a:rPr lang="en-US" sz="5200" dirty="0">
                <a:solidFill>
                  <a:schemeClr val="bg1"/>
                </a:solidFill>
              </a:rPr>
            </a:br>
            <a:r>
              <a:rPr lang="en-US" sz="5200" dirty="0">
                <a:solidFill>
                  <a:schemeClr val="bg1"/>
                </a:solidFill>
              </a:rPr>
              <a:t>Integrated Homeless Response System</a:t>
            </a:r>
          </a:p>
        </p:txBody>
      </p:sp>
      <p:sp>
        <p:nvSpPr>
          <p:cNvPr id="4" name="Slide Number Placeholder 3">
            <a:extLst>
              <a:ext uri="{FF2B5EF4-FFF2-40B4-BE49-F238E27FC236}">
                <a16:creationId xmlns:a16="http://schemas.microsoft.com/office/drawing/2014/main" id="{07E0AF51-7FD7-B3F9-0A6D-82F9A7EAB04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CFB5F77-E30D-3443-8A15-B07FF354C131}" type="slidenum">
              <a:rPr lang="en-US">
                <a:solidFill>
                  <a:srgbClr val="FFFFFF"/>
                </a:solidFill>
                <a:latin typeface="Calibri" panose="020F0502020204030204"/>
              </a:rPr>
              <a:pPr>
                <a:spcAft>
                  <a:spcPts val="600"/>
                </a:spcAft>
                <a:defRPr/>
              </a:pPr>
              <a:t>13</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89457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BDFDB-61E1-0986-E1F5-BB0AC0884D98}"/>
              </a:ext>
            </a:extLst>
          </p:cNvPr>
          <p:cNvSpPr>
            <a:spLocks noGrp="1"/>
          </p:cNvSpPr>
          <p:nvPr>
            <p:ph type="title"/>
          </p:nvPr>
        </p:nvSpPr>
        <p:spPr>
          <a:xfrm>
            <a:off x="640080" y="1060704"/>
            <a:ext cx="2846832" cy="2846277"/>
          </a:xfrm>
        </p:spPr>
        <p:txBody>
          <a:bodyPr>
            <a:normAutofit fontScale="90000"/>
          </a:bodyPr>
          <a:lstStyle/>
          <a:p>
            <a:br>
              <a:rPr lang="en-US" sz="36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en-US" sz="4900" b="1" kern="100" dirty="0">
                <a:effectLst/>
                <a:latin typeface="Calibri" panose="020F0502020204030204" pitchFamily="34" charset="0"/>
                <a:ea typeface="Calibri" panose="020F0502020204030204" pitchFamily="34" charset="0"/>
                <a:cs typeface="Times New Roman" panose="02020603050405020304" pitchFamily="18" charset="0"/>
              </a:rPr>
              <a:t>An </a:t>
            </a:r>
            <a:br>
              <a:rPr lang="en-US" sz="49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4900" b="1" kern="100" dirty="0">
                <a:effectLst/>
                <a:latin typeface="Calibri" panose="020F0502020204030204" pitchFamily="34" charset="0"/>
                <a:ea typeface="Calibri" panose="020F0502020204030204" pitchFamily="34" charset="0"/>
                <a:cs typeface="Times New Roman" panose="02020603050405020304" pitchFamily="18" charset="0"/>
              </a:rPr>
              <a:t>Integrated Homeless Response </a:t>
            </a:r>
            <a:br>
              <a:rPr lang="en-US" sz="49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4900" b="1" kern="100" dirty="0">
                <a:effectLst/>
                <a:latin typeface="Calibri" panose="020F0502020204030204" pitchFamily="34" charset="0"/>
                <a:ea typeface="Calibri" panose="020F0502020204030204" pitchFamily="34" charset="0"/>
                <a:cs typeface="Times New Roman" panose="02020603050405020304" pitchFamily="18" charset="0"/>
              </a:rPr>
              <a:t>System</a:t>
            </a:r>
            <a:br>
              <a:rPr lang="en-US" sz="49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900" b="1" dirty="0"/>
          </a:p>
        </p:txBody>
      </p:sp>
      <p:sp>
        <p:nvSpPr>
          <p:cNvPr id="3" name="Content Placeholder 2">
            <a:extLst>
              <a:ext uri="{FF2B5EF4-FFF2-40B4-BE49-F238E27FC236}">
                <a16:creationId xmlns:a16="http://schemas.microsoft.com/office/drawing/2014/main" id="{FDA869C0-AC8B-B882-9BFA-9547637CC5B0}"/>
              </a:ext>
            </a:extLst>
          </p:cNvPr>
          <p:cNvSpPr>
            <a:spLocks noGrp="1"/>
          </p:cNvSpPr>
          <p:nvPr>
            <p:ph idx="1"/>
          </p:nvPr>
        </p:nvSpPr>
        <p:spPr>
          <a:xfrm>
            <a:off x="3608832" y="1060705"/>
            <a:ext cx="7784592" cy="5424761"/>
          </a:xfrm>
        </p:spPr>
        <p:txBody>
          <a:bodyPr anchor="ctr">
            <a:normAutofit/>
          </a:bodyPr>
          <a:lstStyle/>
          <a:p>
            <a:pPr marL="0" marR="0" indent="0">
              <a:spcBef>
                <a:spcPts val="0"/>
              </a:spcBef>
              <a:spcAft>
                <a:spcPts val="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Our Solution: RRS offers an integrated and collaborative approach to address homelessness. We focus on implementation and prioritize the following key components:</a:t>
            </a:r>
          </a:p>
          <a:p>
            <a:pPr marL="0" marR="0" indent="0">
              <a:spcBef>
                <a:spcPts val="0"/>
              </a:spcBef>
              <a:spcAft>
                <a:spcPts val="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Triage and Communication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Implementing an effective triage system that works in real-time, ensuring individuals receive immediate support and fostering collaboration and information sharing among service providers.</a:t>
            </a:r>
          </a:p>
          <a:p>
            <a:pPr marL="0" indent="0">
              <a:spcBef>
                <a:spcPts val="0"/>
              </a:spcBef>
              <a:buNone/>
              <a:tabLst>
                <a:tab pos="457200" algn="l"/>
              </a:tabLs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Integrated Services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Matching client needs with the appropriate level of service, including year-round low barrier shelters, </a:t>
            </a:r>
            <a:r>
              <a:rPr lang="en-US" sz="2000" kern="100" dirty="0">
                <a:latin typeface="Calibri" panose="020F0502020204030204" pitchFamily="34" charset="0"/>
                <a:ea typeface="Calibri" panose="020F0502020204030204" pitchFamily="34" charset="0"/>
                <a:cs typeface="Times New Roman" panose="02020603050405020304" pitchFamily="18" charset="0"/>
              </a:rPr>
              <a:t>interim supportive housing and sustainable supportive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housing for people if necessary.</a:t>
            </a:r>
          </a:p>
          <a:p>
            <a:pPr marL="0" marR="0" lvl="0" indent="0">
              <a:spcBef>
                <a:spcPts val="0"/>
              </a:spcBef>
              <a:spcAft>
                <a:spcPts val="0"/>
              </a:spcAft>
              <a:buNone/>
              <a:tabLst>
                <a:tab pos="457200" algn="l"/>
              </a:tabLs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Coordinated Resource Netwo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rk: Establishing a system that coordinates resources, incentivizes collaboration, and delivers measurable results through data-driven decision-making.</a:t>
            </a:r>
          </a:p>
          <a:p>
            <a:pPr marL="0" marR="0" lvl="0" indent="0">
              <a:spcBef>
                <a:spcPts val="0"/>
              </a:spcBef>
              <a:spcAft>
                <a:spcPts val="0"/>
              </a:spcAft>
              <a:buNone/>
              <a:tabLst>
                <a:tab pos="457200" algn="l"/>
              </a:tabLs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Fundability and Feasibility:</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RRS is results driven and doesn’t let perfect be the enemy of good.</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chemeClr val="tx2"/>
              </a:solidFill>
            </a:endParaRPr>
          </a:p>
        </p:txBody>
      </p:sp>
      <p:sp>
        <p:nvSpPr>
          <p:cNvPr id="4" name="Slide Number Placeholder 3">
            <a:extLst>
              <a:ext uri="{FF2B5EF4-FFF2-40B4-BE49-F238E27FC236}">
                <a16:creationId xmlns:a16="http://schemas.microsoft.com/office/drawing/2014/main" id="{889BC077-EE20-FCDD-652A-9B70FF1514CC}"/>
              </a:ext>
            </a:extLst>
          </p:cNvPr>
          <p:cNvSpPr>
            <a:spLocks noGrp="1"/>
          </p:cNvSpPr>
          <p:nvPr>
            <p:ph type="sldNum" sz="quarter" idx="12"/>
          </p:nvPr>
        </p:nvSpPr>
        <p:spPr/>
        <p:txBody>
          <a:bodyPr/>
          <a:lstStyle/>
          <a:p>
            <a:fld id="{8CFB5F77-E30D-3443-8A15-B07FF354C131}" type="slidenum">
              <a:rPr lang="en-US" smtClean="0"/>
              <a:t>14</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B9B25F32-4C30-F410-757A-AF3A4E8B4FCC}"/>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21159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7B2A-ADB9-4DF9-60BE-3580568E7194}"/>
              </a:ext>
            </a:extLst>
          </p:cNvPr>
          <p:cNvSpPr>
            <a:spLocks noGrp="1"/>
          </p:cNvSpPr>
          <p:nvPr>
            <p:ph type="title"/>
          </p:nvPr>
        </p:nvSpPr>
        <p:spPr>
          <a:xfrm>
            <a:off x="838200" y="1048512"/>
            <a:ext cx="2941320" cy="2761488"/>
          </a:xfrm>
        </p:spPr>
        <p:txBody>
          <a:bodyPr>
            <a:normAutofit/>
          </a:bodyPr>
          <a:lstStyle/>
          <a:p>
            <a:r>
              <a:rPr lang="en-US" b="1" dirty="0">
                <a:latin typeface="+mn-lt"/>
              </a:rPr>
              <a:t>Stages </a:t>
            </a:r>
            <a:br>
              <a:rPr lang="en-US" b="1" dirty="0">
                <a:latin typeface="+mn-lt"/>
              </a:rPr>
            </a:br>
            <a:r>
              <a:rPr lang="en-US" b="1" dirty="0">
                <a:latin typeface="+mn-lt"/>
              </a:rPr>
              <a:t>of an </a:t>
            </a:r>
            <a:br>
              <a:rPr lang="en-US" b="1" dirty="0">
                <a:latin typeface="+mn-lt"/>
              </a:rPr>
            </a:br>
            <a:r>
              <a:rPr lang="en-US" b="1" dirty="0">
                <a:latin typeface="+mn-lt"/>
              </a:rPr>
              <a:t>Integrated Response</a:t>
            </a:r>
          </a:p>
        </p:txBody>
      </p:sp>
      <p:sp>
        <p:nvSpPr>
          <p:cNvPr id="13" name="Content Placeholder 2">
            <a:extLst>
              <a:ext uri="{FF2B5EF4-FFF2-40B4-BE49-F238E27FC236}">
                <a16:creationId xmlns:a16="http://schemas.microsoft.com/office/drawing/2014/main" id="{D2FEC3AB-90F5-B895-6533-9BD4F8A4AF50}"/>
              </a:ext>
            </a:extLst>
          </p:cNvPr>
          <p:cNvSpPr>
            <a:spLocks noGrp="1"/>
          </p:cNvSpPr>
          <p:nvPr>
            <p:ph idx="1"/>
          </p:nvPr>
        </p:nvSpPr>
        <p:spPr>
          <a:xfrm>
            <a:off x="4030133" y="838199"/>
            <a:ext cx="7323667" cy="5338763"/>
          </a:xfrm>
        </p:spPr>
        <p:txBody>
          <a:bodyPr anchor="ctr">
            <a:noAutofit/>
          </a:bodyPr>
          <a:lstStyle/>
          <a:p>
            <a:r>
              <a:rPr lang="en-US" sz="2400" b="1" dirty="0"/>
              <a:t>Survival</a:t>
            </a:r>
            <a:r>
              <a:rPr lang="en-US" sz="2400" dirty="0"/>
              <a:t>- Persons experiencing homelessness need a place to rest. This need must be addressed at a minimum with year-round Low Barrier Shelters in our urban areas.</a:t>
            </a:r>
          </a:p>
          <a:p>
            <a:r>
              <a:rPr lang="en-US" sz="2400" b="1" dirty="0"/>
              <a:t>Stabilization</a:t>
            </a:r>
            <a:r>
              <a:rPr lang="en-US" sz="2400" dirty="0"/>
              <a:t>- As people feel more secure, they need a more stable shelter situation, including privacy, safety, and access to supportive services. Interim supportive housing gives individuals the opportunity to build more agency. </a:t>
            </a:r>
          </a:p>
          <a:p>
            <a:r>
              <a:rPr lang="en-US" sz="2400" b="1" dirty="0"/>
              <a:t>Sustainable</a:t>
            </a:r>
            <a:r>
              <a:rPr lang="en-US" sz="2400" dirty="0"/>
              <a:t>- All people experiencing homelessness deserve ”housing first” but simultaneously their changing needs must be met with appropriate level of service.</a:t>
            </a:r>
          </a:p>
        </p:txBody>
      </p:sp>
      <p:sp>
        <p:nvSpPr>
          <p:cNvPr id="3" name="Slide Number Placeholder 2">
            <a:extLst>
              <a:ext uri="{FF2B5EF4-FFF2-40B4-BE49-F238E27FC236}">
                <a16:creationId xmlns:a16="http://schemas.microsoft.com/office/drawing/2014/main" id="{BB9DD8DF-9812-53AB-150D-089F9F9FE7CB}"/>
              </a:ext>
            </a:extLst>
          </p:cNvPr>
          <p:cNvSpPr>
            <a:spLocks noGrp="1"/>
          </p:cNvSpPr>
          <p:nvPr>
            <p:ph type="sldNum" sz="quarter" idx="12"/>
          </p:nvPr>
        </p:nvSpPr>
        <p:spPr/>
        <p:txBody>
          <a:bodyPr/>
          <a:lstStyle/>
          <a:p>
            <a:fld id="{8CFB5F77-E30D-3443-8A15-B07FF354C131}" type="slidenum">
              <a:rPr lang="en-US" smtClean="0"/>
              <a:t>15</a:t>
            </a:fld>
            <a:endParaRPr lang="en-US" dirty="0"/>
          </a:p>
        </p:txBody>
      </p:sp>
      <p:pic>
        <p:nvPicPr>
          <p:cNvPr id="5" name="Picture 4" descr="A blue and white logo&#10;&#10;Description automatically generated with low confidence">
            <a:extLst>
              <a:ext uri="{FF2B5EF4-FFF2-40B4-BE49-F238E27FC236}">
                <a16:creationId xmlns:a16="http://schemas.microsoft.com/office/drawing/2014/main" id="{3083CEE5-E09F-2C95-6264-B49F8F409A56}"/>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2177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31CC-904B-22AA-6E6D-7B3A9D0BC3EC}"/>
              </a:ext>
            </a:extLst>
          </p:cNvPr>
          <p:cNvSpPr>
            <a:spLocks noGrp="1"/>
          </p:cNvSpPr>
          <p:nvPr>
            <p:ph type="title"/>
          </p:nvPr>
        </p:nvSpPr>
        <p:spPr>
          <a:xfrm>
            <a:off x="800873" y="671944"/>
            <a:ext cx="3063240" cy="4292601"/>
          </a:xfrm>
        </p:spPr>
        <p:txBody>
          <a:bodyPr>
            <a:normAutofit fontScale="90000"/>
          </a:bodyPr>
          <a:lstStyle/>
          <a:p>
            <a:r>
              <a:rPr lang="en-US" b="1" dirty="0">
                <a:latin typeface="+mn-lt"/>
              </a:rPr>
              <a:t>How to </a:t>
            </a:r>
            <a:br>
              <a:rPr lang="en-US" b="1" dirty="0">
                <a:latin typeface="+mn-lt"/>
              </a:rPr>
            </a:br>
            <a:r>
              <a:rPr lang="en-US" b="1" dirty="0">
                <a:latin typeface="+mn-lt"/>
              </a:rPr>
              <a:t>Build </a:t>
            </a:r>
            <a:br>
              <a:rPr lang="en-US" b="1" dirty="0">
                <a:latin typeface="+mn-lt"/>
              </a:rPr>
            </a:br>
            <a:r>
              <a:rPr lang="en-US" b="1" dirty="0">
                <a:latin typeface="+mn-lt"/>
              </a:rPr>
              <a:t>an </a:t>
            </a:r>
            <a:br>
              <a:rPr lang="en-US" b="1" dirty="0">
                <a:latin typeface="+mn-lt"/>
              </a:rPr>
            </a:br>
            <a:r>
              <a:rPr lang="en-US" b="1" dirty="0">
                <a:latin typeface="+mn-lt"/>
              </a:rPr>
              <a:t>Integrated Homeless Response </a:t>
            </a:r>
            <a:br>
              <a:rPr lang="en-US" b="1" dirty="0">
                <a:latin typeface="+mn-lt"/>
              </a:rPr>
            </a:br>
            <a:r>
              <a:rPr lang="en-US" b="1" dirty="0">
                <a:latin typeface="+mn-lt"/>
              </a:rPr>
              <a:t>System</a:t>
            </a:r>
          </a:p>
        </p:txBody>
      </p:sp>
      <p:sp>
        <p:nvSpPr>
          <p:cNvPr id="9" name="Content Placeholder 2">
            <a:extLst>
              <a:ext uri="{FF2B5EF4-FFF2-40B4-BE49-F238E27FC236}">
                <a16:creationId xmlns:a16="http://schemas.microsoft.com/office/drawing/2014/main" id="{F48C9DCF-1207-A626-EA9A-7B764284CE13}"/>
              </a:ext>
            </a:extLst>
          </p:cNvPr>
          <p:cNvSpPr>
            <a:spLocks noGrp="1"/>
          </p:cNvSpPr>
          <p:nvPr>
            <p:ph idx="1"/>
          </p:nvPr>
        </p:nvSpPr>
        <p:spPr>
          <a:xfrm>
            <a:off x="4266012" y="838199"/>
            <a:ext cx="6938436" cy="5338763"/>
          </a:xfrm>
        </p:spPr>
        <p:txBody>
          <a:bodyPr anchor="ctr">
            <a:normAutofit/>
          </a:bodyPr>
          <a:lstStyle/>
          <a:p>
            <a:r>
              <a:rPr lang="en-US" sz="2000" dirty="0"/>
              <a:t>Phase I</a:t>
            </a:r>
          </a:p>
          <a:p>
            <a:pPr lvl="1"/>
            <a:r>
              <a:rPr lang="en-US" sz="2000" dirty="0"/>
              <a:t>Step 1 Admit what we are doing isn’t working</a:t>
            </a:r>
          </a:p>
          <a:p>
            <a:pPr lvl="1"/>
            <a:r>
              <a:rPr lang="en-US" sz="2000" dirty="0"/>
              <a:t>Step 2 Throw out the the old concepts about the way we think about homeless services</a:t>
            </a:r>
          </a:p>
          <a:p>
            <a:pPr lvl="1"/>
            <a:r>
              <a:rPr lang="en-US" sz="2000" dirty="0"/>
              <a:t>Step 3 Secure agreement on approach and outcomes </a:t>
            </a:r>
          </a:p>
          <a:p>
            <a:r>
              <a:rPr lang="en-US" sz="2000" dirty="0"/>
              <a:t>Phase II</a:t>
            </a:r>
          </a:p>
          <a:p>
            <a:pPr lvl="1"/>
            <a:r>
              <a:rPr lang="en-US" sz="2000" dirty="0"/>
              <a:t>Step 4 Identify existing assets and coordinate them</a:t>
            </a:r>
          </a:p>
          <a:p>
            <a:pPr lvl="1"/>
            <a:r>
              <a:rPr lang="en-US" sz="2000" dirty="0"/>
              <a:t>Step 5 Identify gaps and in a timely way fix them</a:t>
            </a:r>
          </a:p>
          <a:p>
            <a:pPr lvl="1"/>
            <a:r>
              <a:rPr lang="en-US" sz="2000" dirty="0"/>
              <a:t>Step 6 If complete fix not possible start with short term fix</a:t>
            </a:r>
          </a:p>
          <a:p>
            <a:r>
              <a:rPr lang="en-US" sz="2000" dirty="0"/>
              <a:t>Phase III</a:t>
            </a:r>
          </a:p>
          <a:p>
            <a:pPr lvl="1"/>
            <a:r>
              <a:rPr lang="en-US" sz="2000" dirty="0"/>
              <a:t>Step 7 Build foundations of integrated system</a:t>
            </a:r>
          </a:p>
          <a:p>
            <a:pPr lvl="1"/>
            <a:r>
              <a:rPr lang="en-US" sz="2000" dirty="0"/>
              <a:t>Step 8 Enhance what we have and encourage innovation</a:t>
            </a:r>
          </a:p>
          <a:p>
            <a:pPr lvl="1"/>
            <a:r>
              <a:rPr lang="en-US" sz="2000" dirty="0"/>
              <a:t>Step 9 Continue to be bold and proactive! </a:t>
            </a:r>
          </a:p>
          <a:p>
            <a:r>
              <a:rPr lang="en-US" sz="2000" dirty="0"/>
              <a:t>Phase IV</a:t>
            </a:r>
          </a:p>
          <a:p>
            <a:pPr lvl="1"/>
            <a:r>
              <a:rPr lang="en-US" sz="2000" dirty="0"/>
              <a:t>Step 10 Sustain integrated system and improve it</a:t>
            </a:r>
          </a:p>
        </p:txBody>
      </p:sp>
      <p:sp>
        <p:nvSpPr>
          <p:cNvPr id="3" name="Slide Number Placeholder 2">
            <a:extLst>
              <a:ext uri="{FF2B5EF4-FFF2-40B4-BE49-F238E27FC236}">
                <a16:creationId xmlns:a16="http://schemas.microsoft.com/office/drawing/2014/main" id="{A0F42A62-833D-BC42-BB0F-756B6D1FF2E4}"/>
              </a:ext>
            </a:extLst>
          </p:cNvPr>
          <p:cNvSpPr>
            <a:spLocks noGrp="1"/>
          </p:cNvSpPr>
          <p:nvPr>
            <p:ph type="sldNum" sz="quarter" idx="12"/>
          </p:nvPr>
        </p:nvSpPr>
        <p:spPr/>
        <p:txBody>
          <a:bodyPr/>
          <a:lstStyle/>
          <a:p>
            <a:fld id="{8CFB5F77-E30D-3443-8A15-B07FF354C131}" type="slidenum">
              <a:rPr lang="en-US" smtClean="0"/>
              <a:t>16</a:t>
            </a:fld>
            <a:endParaRPr lang="en-US" dirty="0"/>
          </a:p>
        </p:txBody>
      </p:sp>
      <p:pic>
        <p:nvPicPr>
          <p:cNvPr id="5" name="Picture 4" descr="A blue and white logo&#10;&#10;Description automatically generated with low confidence">
            <a:extLst>
              <a:ext uri="{FF2B5EF4-FFF2-40B4-BE49-F238E27FC236}">
                <a16:creationId xmlns:a16="http://schemas.microsoft.com/office/drawing/2014/main" id="{56C5646A-F5EF-C7B1-0D65-2CA295E4CBAE}"/>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83477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Aurora Borealis over snowy mountains">
            <a:extLst>
              <a:ext uri="{FF2B5EF4-FFF2-40B4-BE49-F238E27FC236}">
                <a16:creationId xmlns:a16="http://schemas.microsoft.com/office/drawing/2014/main" id="{78B2189A-F580-484F-5A18-51FE756B6406}"/>
              </a:ext>
            </a:extLst>
          </p:cNvPr>
          <p:cNvPicPr>
            <a:picLocks noGrp="1" noChangeAspect="1"/>
          </p:cNvPicPr>
          <p:nvPr>
            <p:ph idx="1"/>
          </p:nvPr>
        </p:nvPicPr>
        <p:blipFill rotWithShape="1">
          <a:blip r:embed="rId2"/>
          <a:srcRect l="5884" r="-1" b="-1"/>
          <a:stretch/>
        </p:blipFill>
        <p:spPr>
          <a:xfrm>
            <a:off x="3302840" y="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C3868B-78AC-DE4E-FDC8-0460862D4D08}"/>
              </a:ext>
            </a:extLst>
          </p:cNvPr>
          <p:cNvSpPr>
            <a:spLocks noGrp="1"/>
          </p:cNvSpPr>
          <p:nvPr>
            <p:ph type="title"/>
          </p:nvPr>
        </p:nvSpPr>
        <p:spPr>
          <a:xfrm>
            <a:off x="952228" y="743447"/>
            <a:ext cx="3973385" cy="1762686"/>
          </a:xfrm>
          <a:noFill/>
        </p:spPr>
        <p:txBody>
          <a:bodyPr vert="horz" lIns="91440" tIns="45720" rIns="91440" bIns="45720" rtlCol="0" anchor="b">
            <a:normAutofit/>
          </a:bodyPr>
          <a:lstStyle/>
          <a:p>
            <a:r>
              <a:rPr lang="en-US" sz="7200" dirty="0">
                <a:solidFill>
                  <a:schemeClr val="bg1"/>
                </a:solidFill>
              </a:rPr>
              <a:t>   </a:t>
            </a:r>
            <a:r>
              <a:rPr lang="en-US" sz="8000" b="1" dirty="0">
                <a:solidFill>
                  <a:schemeClr val="bg1"/>
                </a:solidFill>
                <a:latin typeface="+mn-lt"/>
              </a:rPr>
              <a:t>RRS</a:t>
            </a:r>
          </a:p>
        </p:txBody>
      </p:sp>
      <p:sp>
        <p:nvSpPr>
          <p:cNvPr id="4" name="Slide Number Placeholder 3">
            <a:extLst>
              <a:ext uri="{FF2B5EF4-FFF2-40B4-BE49-F238E27FC236}">
                <a16:creationId xmlns:a16="http://schemas.microsoft.com/office/drawing/2014/main" id="{07E0AF51-7FD7-B3F9-0A6D-82F9A7EAB04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CFB5F77-E30D-3443-8A15-B07FF354C131}" type="slidenum">
              <a:rPr lang="en-US">
                <a:solidFill>
                  <a:srgbClr val="FFFFFF"/>
                </a:solidFill>
                <a:latin typeface="Calibri" panose="020F0502020204030204"/>
              </a:rPr>
              <a:pPr>
                <a:spcAft>
                  <a:spcPts val="600"/>
                </a:spcAft>
                <a:defRPr/>
              </a:pPr>
              <a:t>17</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410897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C85A-7B19-1596-7F63-8F9E1ACDCF01}"/>
              </a:ext>
            </a:extLst>
          </p:cNvPr>
          <p:cNvSpPr>
            <a:spLocks noGrp="1"/>
          </p:cNvSpPr>
          <p:nvPr>
            <p:ph type="title"/>
          </p:nvPr>
        </p:nvSpPr>
        <p:spPr/>
        <p:txBody>
          <a:bodyPr>
            <a:normAutofit fontScale="90000"/>
          </a:bodyPr>
          <a:lstStyle/>
          <a:p>
            <a:pPr algn="ct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r>
              <a:rPr lang="en-US" sz="4900" b="1" dirty="0">
                <a:latin typeface="+mn-lt"/>
              </a:rPr>
              <a:t>What Makes RRS Unique? </a:t>
            </a:r>
            <a:br>
              <a:rPr lang="en-US" sz="4900" b="1" dirty="0">
                <a:latin typeface="+mn-lt"/>
              </a:rPr>
            </a:br>
            <a:r>
              <a:rPr lang="en-US" sz="4000" b="1" dirty="0">
                <a:latin typeface="+mn-lt"/>
              </a:rPr>
              <a:t>Our Differentiators</a:t>
            </a:r>
            <a:br>
              <a:rPr lang="en-US" sz="4900" b="1" dirty="0">
                <a:latin typeface="+mn-lt"/>
              </a:rPr>
            </a:br>
            <a:br>
              <a:rPr lang="en-US" sz="4900" b="1" dirty="0">
                <a:latin typeface="+mn-lt"/>
              </a:rPr>
            </a:br>
            <a:br>
              <a:rPr lang="en-US" sz="4900" b="1" dirty="0">
                <a:latin typeface="+mn-lt"/>
              </a:rPr>
            </a:br>
            <a:br>
              <a:rPr lang="en-US" sz="4900" b="1" dirty="0">
                <a:latin typeface="+mn-lt"/>
              </a:rPr>
            </a:br>
            <a:endParaRPr lang="en-US" sz="4900" b="1" dirty="0">
              <a:latin typeface="+mn-lt"/>
            </a:endParaRPr>
          </a:p>
        </p:txBody>
      </p:sp>
      <p:sp>
        <p:nvSpPr>
          <p:cNvPr id="3" name="Content Placeholder 2">
            <a:extLst>
              <a:ext uri="{FF2B5EF4-FFF2-40B4-BE49-F238E27FC236}">
                <a16:creationId xmlns:a16="http://schemas.microsoft.com/office/drawing/2014/main" id="{086A67C4-0903-2B37-46B1-F9AC67672241}"/>
              </a:ext>
            </a:extLst>
          </p:cNvPr>
          <p:cNvSpPr>
            <a:spLocks noGrp="1"/>
          </p:cNvSpPr>
          <p:nvPr>
            <p:ph idx="1"/>
          </p:nvPr>
        </p:nvSpPr>
        <p:spPr>
          <a:xfrm>
            <a:off x="838200" y="1929384"/>
            <a:ext cx="10515600" cy="4251960"/>
          </a:xfrm>
        </p:spPr>
        <p:txBody>
          <a:bodyPr>
            <a:normAutofit fontScale="92500" lnSpcReduction="10000"/>
          </a:bodyPr>
          <a:lstStyle/>
          <a:p>
            <a:pPr marL="0" indent="0">
              <a:buNone/>
            </a:pPr>
            <a:r>
              <a:rPr lang="en-US" sz="2200" b="1" dirty="0"/>
              <a:t>Experienced Team</a:t>
            </a:r>
            <a:r>
              <a:rPr lang="en-US" sz="2200" dirty="0"/>
              <a:t>: Our core team consists of two individuals with diverse skill sets and extensive experience in system approaches to solving complicated problems.</a:t>
            </a:r>
          </a:p>
          <a:p>
            <a:pPr marL="0" indent="0">
              <a:buNone/>
            </a:pPr>
            <a:r>
              <a:rPr lang="en-US" sz="2200" b="1" dirty="0"/>
              <a:t>Statewide Integration</a:t>
            </a:r>
            <a:r>
              <a:rPr lang="en-US" sz="2200" dirty="0"/>
              <a:t>: We recognize that homelessness is a statewide issue and advocate for a coordinated statewide response.</a:t>
            </a:r>
          </a:p>
          <a:p>
            <a:pPr marL="0" indent="0">
              <a:buNone/>
            </a:pPr>
            <a:r>
              <a:rPr lang="en-US" sz="2200" b="1" dirty="0"/>
              <a:t>Innovation and Adaptability</a:t>
            </a:r>
            <a:r>
              <a:rPr lang="en-US" sz="2200" dirty="0"/>
              <a:t>: We are willing to try new solutions, even if they are not perfect, and learn from our experiences.</a:t>
            </a:r>
          </a:p>
          <a:p>
            <a:pPr marL="0" indent="0">
              <a:buNone/>
            </a:pPr>
            <a:r>
              <a:rPr lang="en-US" sz="2200" b="1" dirty="0"/>
              <a:t>Empowerment</a:t>
            </a:r>
            <a:r>
              <a:rPr lang="en-US" sz="2200" dirty="0"/>
              <a:t>: We believe in the agency of all (people can make their own choices). People are not products on an assembly line.</a:t>
            </a:r>
          </a:p>
          <a:p>
            <a:pPr marL="0" indent="0">
              <a:buNone/>
            </a:pPr>
            <a:r>
              <a:rPr lang="en-US" sz="2200" b="1" dirty="0"/>
              <a:t>Open Communication with all Stakeholder</a:t>
            </a:r>
            <a:r>
              <a:rPr lang="en-US" sz="2200" dirty="0"/>
              <a:t>s: We tell the same truths to everyone.</a:t>
            </a:r>
          </a:p>
          <a:p>
            <a:pPr marL="0" indent="0">
              <a:buNone/>
            </a:pPr>
            <a:r>
              <a:rPr lang="en-US" sz="2200" b="1" dirty="0"/>
              <a:t>A Commitment to Collaboration: </a:t>
            </a:r>
            <a:r>
              <a:rPr lang="en-US" sz="2200" dirty="0"/>
              <a:t>We develop conduits that solve problems proactively.</a:t>
            </a:r>
          </a:p>
          <a:p>
            <a:pPr marL="0" indent="0">
              <a:buNone/>
            </a:pPr>
            <a:r>
              <a:rPr lang="en-US" sz="2200" b="1" dirty="0"/>
              <a:t>Hope and Realism</a:t>
            </a:r>
            <a:r>
              <a:rPr lang="en-US" sz="2200" dirty="0"/>
              <a:t>: We believe that homelessness can be solved. We recognize the constraints of fundability and feasibility and work within those constraints proactively to create a culture of hope and respect.</a:t>
            </a:r>
          </a:p>
          <a:p>
            <a:endParaRPr lang="en-US" sz="2200" dirty="0"/>
          </a:p>
          <a:p>
            <a:endParaRPr lang="en-US" sz="2200" dirty="0"/>
          </a:p>
          <a:p>
            <a:endParaRPr lang="en-US" sz="2200" dirty="0"/>
          </a:p>
        </p:txBody>
      </p:sp>
      <p:sp>
        <p:nvSpPr>
          <p:cNvPr id="4" name="Slide Number Placeholder 3">
            <a:extLst>
              <a:ext uri="{FF2B5EF4-FFF2-40B4-BE49-F238E27FC236}">
                <a16:creationId xmlns:a16="http://schemas.microsoft.com/office/drawing/2014/main" id="{C6D91676-4DC4-F1F5-0727-B47260E9D31D}"/>
              </a:ext>
            </a:extLst>
          </p:cNvPr>
          <p:cNvSpPr>
            <a:spLocks noGrp="1"/>
          </p:cNvSpPr>
          <p:nvPr>
            <p:ph type="sldNum" sz="quarter" idx="12"/>
          </p:nvPr>
        </p:nvSpPr>
        <p:spPr/>
        <p:txBody>
          <a:bodyPr/>
          <a:lstStyle/>
          <a:p>
            <a:fld id="{8CFB5F77-E30D-3443-8A15-B07FF354C131}" type="slidenum">
              <a:rPr lang="en-US" smtClean="0"/>
              <a:t>18</a:t>
            </a:fld>
            <a:endParaRPr lang="en-US" dirty="0"/>
          </a:p>
        </p:txBody>
      </p:sp>
      <p:pic>
        <p:nvPicPr>
          <p:cNvPr id="5" name="Picture 4" descr="A blue and white logo&#10;&#10;Description automatically generated with low confidence">
            <a:extLst>
              <a:ext uri="{FF2B5EF4-FFF2-40B4-BE49-F238E27FC236}">
                <a16:creationId xmlns:a16="http://schemas.microsoft.com/office/drawing/2014/main" id="{E032B74E-9675-CD6C-9ED4-CC8C0A17716E}"/>
              </a:ext>
            </a:extLst>
          </p:cNvPr>
          <p:cNvPicPr>
            <a:picLocks noChangeAspect="1"/>
          </p:cNvPicPr>
          <p:nvPr/>
        </p:nvPicPr>
        <p:blipFill>
          <a:blip r:embed="rId2"/>
          <a:stretch>
            <a:fillRect/>
          </a:stretch>
        </p:blipFill>
        <p:spPr>
          <a:xfrm>
            <a:off x="189824" y="5851619"/>
            <a:ext cx="1257976" cy="1006381"/>
          </a:xfrm>
          <a:prstGeom prst="rect">
            <a:avLst/>
          </a:prstGeom>
        </p:spPr>
      </p:pic>
    </p:spTree>
    <p:extLst>
      <p:ext uri="{BB962C8B-B14F-4D97-AF65-F5344CB8AC3E}">
        <p14:creationId xmlns:p14="http://schemas.microsoft.com/office/powerpoint/2010/main" val="309077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FD06-5B39-1D51-BC19-6F3B76BCDD1F}"/>
              </a:ext>
            </a:extLst>
          </p:cNvPr>
          <p:cNvSpPr>
            <a:spLocks noGrp="1"/>
          </p:cNvSpPr>
          <p:nvPr>
            <p:ph type="title"/>
          </p:nvPr>
        </p:nvSpPr>
        <p:spPr>
          <a:xfrm>
            <a:off x="804672" y="1225296"/>
            <a:ext cx="4130185" cy="1353312"/>
          </a:xfrm>
        </p:spPr>
        <p:txBody>
          <a:bodyPr>
            <a:normAutofit/>
          </a:bodyPr>
          <a:lstStyle/>
          <a:p>
            <a:r>
              <a:rPr lang="en-US" sz="4800" b="1" dirty="0">
                <a:latin typeface="+mn-lt"/>
              </a:rPr>
              <a:t>  Our Team</a:t>
            </a:r>
          </a:p>
        </p:txBody>
      </p:sp>
      <p:sp>
        <p:nvSpPr>
          <p:cNvPr id="3" name="Content Placeholder 2">
            <a:extLst>
              <a:ext uri="{FF2B5EF4-FFF2-40B4-BE49-F238E27FC236}">
                <a16:creationId xmlns:a16="http://schemas.microsoft.com/office/drawing/2014/main" id="{C51E2070-5BFB-391D-02CE-B72E3AFF273D}"/>
              </a:ext>
            </a:extLst>
          </p:cNvPr>
          <p:cNvSpPr>
            <a:spLocks noGrp="1"/>
          </p:cNvSpPr>
          <p:nvPr>
            <p:ph idx="1"/>
          </p:nvPr>
        </p:nvSpPr>
        <p:spPr>
          <a:xfrm>
            <a:off x="4572000" y="745067"/>
            <a:ext cx="6814339" cy="6112933"/>
          </a:xfrm>
        </p:spPr>
        <p:txBody>
          <a:bodyPr anchor="ctr">
            <a:normAutofit fontScale="85000" lnSpcReduction="20000"/>
          </a:bodyPr>
          <a:lstStyle/>
          <a:p>
            <a:pPr marL="0" indent="0">
              <a:buNone/>
            </a:pPr>
            <a:r>
              <a:rPr lang="en-US" sz="4100" b="1" dirty="0"/>
              <a:t>Cathleen McLaughlin J.D./M.B.A.</a:t>
            </a:r>
          </a:p>
          <a:p>
            <a:pPr marL="0" indent="0">
              <a:buNone/>
            </a:pPr>
            <a:br>
              <a:rPr lang="en-US" sz="4100" b="1" dirty="0"/>
            </a:br>
            <a:r>
              <a:rPr lang="en-US" sz="4100" b="1" dirty="0"/>
              <a:t>Monica Gross M.D./M.P.H.</a:t>
            </a:r>
          </a:p>
          <a:p>
            <a:pPr marL="0" indent="0">
              <a:buNone/>
            </a:pPr>
            <a:br>
              <a:rPr lang="en-US" sz="3600" dirty="0"/>
            </a:br>
            <a:r>
              <a:rPr lang="en-US" sz="2900" dirty="0"/>
              <a:t>Restorative &amp; Reentry Services, LLC</a:t>
            </a:r>
          </a:p>
          <a:p>
            <a:pPr marL="0" indent="0">
              <a:buNone/>
            </a:pPr>
            <a:r>
              <a:rPr lang="en-US" sz="2900" dirty="0"/>
              <a:t>3734 Mount Blanc Circle</a:t>
            </a:r>
          </a:p>
          <a:p>
            <a:pPr marL="0" indent="0">
              <a:buNone/>
            </a:pPr>
            <a:r>
              <a:rPr lang="en-US" sz="2900" dirty="0"/>
              <a:t>Anchorage, AK  99508</a:t>
            </a:r>
            <a:br>
              <a:rPr lang="en-US" sz="2900" dirty="0"/>
            </a:br>
            <a:br>
              <a:rPr lang="en-US" sz="2900" dirty="0"/>
            </a:br>
            <a:r>
              <a:rPr lang="en-US" sz="2900" dirty="0"/>
              <a:t>907-342-5380 (Cathleen cell)</a:t>
            </a:r>
            <a:br>
              <a:rPr lang="en-US" sz="2900" dirty="0"/>
            </a:br>
            <a:br>
              <a:rPr lang="en-US" sz="2900" dirty="0"/>
            </a:br>
            <a:r>
              <a:rPr lang="en-US" sz="2900" dirty="0"/>
              <a:t>907-957-0542 (Monica cell)</a:t>
            </a:r>
            <a:br>
              <a:rPr lang="en-US" sz="2900" dirty="0"/>
            </a:br>
            <a:br>
              <a:rPr lang="en-US" sz="2900" dirty="0"/>
            </a:br>
            <a:r>
              <a:rPr lang="en-US" sz="2900" dirty="0"/>
              <a:t>cathleen@restorativereentryservices.com</a:t>
            </a:r>
            <a:br>
              <a:rPr lang="en-US" sz="2900" dirty="0"/>
            </a:br>
            <a:br>
              <a:rPr lang="en-US" sz="2900" dirty="0"/>
            </a:br>
            <a:r>
              <a:rPr lang="en-US" sz="2900" dirty="0"/>
              <a:t>monica@restorativereentryservices.com</a:t>
            </a:r>
            <a:br>
              <a:rPr lang="en-US" sz="2900" dirty="0"/>
            </a:br>
            <a:br>
              <a:rPr lang="en-US" sz="2900" dirty="0"/>
            </a:br>
            <a:endParaRPr lang="en-US" sz="2900" dirty="0"/>
          </a:p>
        </p:txBody>
      </p:sp>
      <p:sp>
        <p:nvSpPr>
          <p:cNvPr id="4" name="Slide Number Placeholder 3">
            <a:extLst>
              <a:ext uri="{FF2B5EF4-FFF2-40B4-BE49-F238E27FC236}">
                <a16:creationId xmlns:a16="http://schemas.microsoft.com/office/drawing/2014/main" id="{44D23720-0607-919D-D8C3-012617015E35}"/>
              </a:ext>
            </a:extLst>
          </p:cNvPr>
          <p:cNvSpPr>
            <a:spLocks noGrp="1"/>
          </p:cNvSpPr>
          <p:nvPr>
            <p:ph type="sldNum" sz="quarter" idx="12"/>
          </p:nvPr>
        </p:nvSpPr>
        <p:spPr/>
        <p:txBody>
          <a:bodyPr/>
          <a:lstStyle/>
          <a:p>
            <a:fld id="{8CFB5F77-E30D-3443-8A15-B07FF354C131}" type="slidenum">
              <a:rPr lang="en-US" smtClean="0"/>
              <a:t>19</a:t>
            </a:fld>
            <a:endParaRPr lang="en-US" dirty="0"/>
          </a:p>
        </p:txBody>
      </p:sp>
      <p:pic>
        <p:nvPicPr>
          <p:cNvPr id="5" name="Picture 4" descr="A blue and white logo&#10;&#10;Description automatically generated with low confidence">
            <a:extLst>
              <a:ext uri="{FF2B5EF4-FFF2-40B4-BE49-F238E27FC236}">
                <a16:creationId xmlns:a16="http://schemas.microsoft.com/office/drawing/2014/main" id="{73E7C6E8-AFFD-3D60-24BA-978B488185A3}"/>
              </a:ext>
            </a:extLst>
          </p:cNvPr>
          <p:cNvPicPr>
            <a:picLocks noChangeAspect="1"/>
          </p:cNvPicPr>
          <p:nvPr/>
        </p:nvPicPr>
        <p:blipFill>
          <a:blip r:embed="rId2"/>
          <a:stretch>
            <a:fillRect/>
          </a:stretch>
        </p:blipFill>
        <p:spPr>
          <a:xfrm>
            <a:off x="901023" y="2397489"/>
            <a:ext cx="3051513" cy="2441211"/>
          </a:xfrm>
          <a:prstGeom prst="rect">
            <a:avLst/>
          </a:prstGeom>
        </p:spPr>
      </p:pic>
    </p:spTree>
    <p:extLst>
      <p:ext uri="{BB962C8B-B14F-4D97-AF65-F5344CB8AC3E}">
        <p14:creationId xmlns:p14="http://schemas.microsoft.com/office/powerpoint/2010/main" val="303404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16BC-CE0D-562A-BD26-0C6FFE21E42F}"/>
              </a:ext>
            </a:extLst>
          </p:cNvPr>
          <p:cNvSpPr>
            <a:spLocks noGrp="1"/>
          </p:cNvSpPr>
          <p:nvPr>
            <p:ph type="title"/>
          </p:nvPr>
        </p:nvSpPr>
        <p:spPr>
          <a:xfrm>
            <a:off x="640080" y="329184"/>
            <a:ext cx="9567176" cy="1166114"/>
          </a:xfrm>
        </p:spPr>
        <p:txBody>
          <a:bodyPr anchor="b">
            <a:normAutofit/>
          </a:bodyPr>
          <a:lstStyle/>
          <a:p>
            <a:pPr algn="ctr"/>
            <a:r>
              <a:rPr lang="en-US" sz="5400" b="1" dirty="0">
                <a:latin typeface="+mn-lt"/>
              </a:rPr>
              <a:t>Why it Matters</a:t>
            </a:r>
          </a:p>
        </p:txBody>
      </p:sp>
      <p:sp>
        <p:nvSpPr>
          <p:cNvPr id="3" name="Content Placeholder 2">
            <a:extLst>
              <a:ext uri="{FF2B5EF4-FFF2-40B4-BE49-F238E27FC236}">
                <a16:creationId xmlns:a16="http://schemas.microsoft.com/office/drawing/2014/main" id="{E9D0C589-60F0-600E-2E7C-5E1C293E5051}"/>
              </a:ext>
            </a:extLst>
          </p:cNvPr>
          <p:cNvSpPr>
            <a:spLocks noGrp="1"/>
          </p:cNvSpPr>
          <p:nvPr>
            <p:ph idx="1"/>
          </p:nvPr>
        </p:nvSpPr>
        <p:spPr>
          <a:xfrm>
            <a:off x="640080" y="1495299"/>
            <a:ext cx="10332720" cy="4088638"/>
          </a:xfrm>
        </p:spPr>
        <p:txBody>
          <a:bodyPr>
            <a:noAutofit/>
          </a:bodyPr>
          <a:lstStyle/>
          <a:p>
            <a:r>
              <a:rPr lang="en-US" dirty="0"/>
              <a:t>An integrated homeless response system will put Alaska on the path to end homelessness.</a:t>
            </a:r>
          </a:p>
          <a:p>
            <a:r>
              <a:rPr lang="en-US" dirty="0"/>
              <a:t>We need solutions that are proactive.</a:t>
            </a:r>
          </a:p>
          <a:p>
            <a:r>
              <a:rPr lang="en-US" dirty="0"/>
              <a:t>Supporting RRS in its mission and vision to do the work needed will help us build stronger communities and a stronger state. </a:t>
            </a:r>
          </a:p>
          <a:p>
            <a:r>
              <a:rPr lang="en-US" dirty="0"/>
              <a:t>In Alaska we take care of one another, and now is the time to be bold and come together to solve this complicated challenge.</a:t>
            </a:r>
          </a:p>
        </p:txBody>
      </p:sp>
      <p:sp>
        <p:nvSpPr>
          <p:cNvPr id="4" name="Slide Number Placeholder 3">
            <a:extLst>
              <a:ext uri="{FF2B5EF4-FFF2-40B4-BE49-F238E27FC236}">
                <a16:creationId xmlns:a16="http://schemas.microsoft.com/office/drawing/2014/main" id="{849B8B74-8A10-60FB-6E47-7EF6986E20F6}"/>
              </a:ext>
            </a:extLst>
          </p:cNvPr>
          <p:cNvSpPr>
            <a:spLocks noGrp="1"/>
          </p:cNvSpPr>
          <p:nvPr>
            <p:ph type="sldNum" sz="quarter" idx="12"/>
          </p:nvPr>
        </p:nvSpPr>
        <p:spPr/>
        <p:txBody>
          <a:bodyPr/>
          <a:lstStyle/>
          <a:p>
            <a:fld id="{8CFB5F77-E30D-3443-8A15-B07FF354C131}" type="slidenum">
              <a:rPr lang="en-US" smtClean="0"/>
              <a:t>2</a:t>
            </a:fld>
            <a:endParaRPr lang="en-US" dirty="0"/>
          </a:p>
        </p:txBody>
      </p:sp>
      <p:pic>
        <p:nvPicPr>
          <p:cNvPr id="5" name="Picture 4" descr="A blue and white logo&#10;&#10;Description automatically generated with low confidence">
            <a:extLst>
              <a:ext uri="{FF2B5EF4-FFF2-40B4-BE49-F238E27FC236}">
                <a16:creationId xmlns:a16="http://schemas.microsoft.com/office/drawing/2014/main" id="{8696DAF4-CA68-D79D-C548-26DC595C7067}"/>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239627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4031CA-1B40-D696-53E4-F1E4D14C1DFC}"/>
              </a:ext>
            </a:extLst>
          </p:cNvPr>
          <p:cNvSpPr>
            <a:spLocks noGrp="1"/>
          </p:cNvSpPr>
          <p:nvPr>
            <p:ph type="title"/>
          </p:nvPr>
        </p:nvSpPr>
        <p:spPr>
          <a:xfrm>
            <a:off x="838200" y="761999"/>
            <a:ext cx="2870200" cy="3471333"/>
          </a:xfrm>
        </p:spPr>
        <p:txBody>
          <a:bodyPr>
            <a:normAutofit fontScale="90000"/>
          </a:bodyPr>
          <a:lstStyle/>
          <a:p>
            <a:br>
              <a:rPr lang="en-US" b="1" kern="100" dirty="0">
                <a:effectLst/>
                <a:latin typeface="Calibri" panose="020F0502020204030204" pitchFamily="34" charset="0"/>
                <a:ea typeface="Calibri" panose="020F0502020204030204" pitchFamily="34" charset="0"/>
                <a:cs typeface="Times New Roman" panose="02020603050405020304" pitchFamily="18" charset="0"/>
              </a:rPr>
            </a:br>
            <a:r>
              <a:rPr lang="en-US" sz="4900" b="1" kern="100" dirty="0">
                <a:effectLst/>
                <a:latin typeface="Calibri" panose="020F0502020204030204" pitchFamily="34" charset="0"/>
                <a:ea typeface="Calibri" panose="020F0502020204030204" pitchFamily="34" charset="0"/>
                <a:cs typeface="Times New Roman" panose="02020603050405020304" pitchFamily="18" charset="0"/>
              </a:rPr>
              <a:t>RRS </a:t>
            </a:r>
            <a:br>
              <a:rPr lang="en-US" sz="49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4900" b="1" kern="100" dirty="0">
                <a:effectLst/>
                <a:latin typeface="Calibri" panose="020F0502020204030204" pitchFamily="34" charset="0"/>
                <a:ea typeface="Calibri" panose="020F0502020204030204" pitchFamily="34" charset="0"/>
                <a:cs typeface="Times New Roman" panose="02020603050405020304" pitchFamily="18" charset="0"/>
              </a:rPr>
              <a:t>Makes</a:t>
            </a:r>
            <a:br>
              <a:rPr lang="en-US" sz="49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4900" b="1" kern="100" dirty="0">
                <a:effectLst/>
                <a:latin typeface="Calibri" panose="020F0502020204030204" pitchFamily="34" charset="0"/>
                <a:ea typeface="Calibri" panose="020F0502020204030204" pitchFamily="34" charset="0"/>
                <a:cs typeface="Times New Roman" panose="02020603050405020304" pitchFamily="18" charset="0"/>
              </a:rPr>
              <a:t>Positive</a:t>
            </a:r>
            <a:br>
              <a:rPr lang="en-US" sz="49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4900" b="1" kern="100" dirty="0">
                <a:effectLst/>
                <a:latin typeface="Calibri" panose="020F0502020204030204" pitchFamily="34" charset="0"/>
                <a:ea typeface="Calibri" panose="020F0502020204030204" pitchFamily="34" charset="0"/>
                <a:cs typeface="Times New Roman" panose="02020603050405020304" pitchFamily="18" charset="0"/>
              </a:rPr>
              <a:t>Change</a:t>
            </a:r>
            <a:br>
              <a:rPr lang="en-US" sz="49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49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900" dirty="0"/>
          </a:p>
        </p:txBody>
      </p:sp>
      <p:sp>
        <p:nvSpPr>
          <p:cNvPr id="3" name="Content Placeholder 2">
            <a:extLst>
              <a:ext uri="{FF2B5EF4-FFF2-40B4-BE49-F238E27FC236}">
                <a16:creationId xmlns:a16="http://schemas.microsoft.com/office/drawing/2014/main" id="{9C6E4866-E671-A96C-F5AA-6AF51FCD1DD4}"/>
              </a:ext>
            </a:extLst>
          </p:cNvPr>
          <p:cNvSpPr>
            <a:spLocks noGrp="1"/>
          </p:cNvSpPr>
          <p:nvPr>
            <p:ph idx="1"/>
          </p:nvPr>
        </p:nvSpPr>
        <p:spPr>
          <a:xfrm>
            <a:off x="4376928" y="557189"/>
            <a:ext cx="6976871" cy="5571899"/>
          </a:xfrm>
        </p:spPr>
        <p:txBody>
          <a:bodyPr anchor="ctr">
            <a:normAutofit/>
          </a:bodyPr>
          <a:lstStyle/>
          <a:p>
            <a:r>
              <a:rPr lang="en-US" sz="2000" dirty="0"/>
              <a:t>Since 2016 RRS has worked to improve reentry and homeless services in Alaska and the United States.</a:t>
            </a:r>
          </a:p>
          <a:p>
            <a:r>
              <a:rPr lang="en-US" sz="2000" dirty="0"/>
              <a:t>In 2020 RRS was contracted to operate the emergency mass care shelter at Sullivan Arena in Anchorage, Alaska. At the time this was the largest indoor emergency shelter for people experiencing homelessness in the United States. Our contract concluded in March 2021. We established and documented policies and procedures for caring for the homeless in mass shelters during the start of the Covid pandemic that remain the gold standard today.</a:t>
            </a:r>
          </a:p>
          <a:p>
            <a:r>
              <a:rPr lang="en-US" sz="2000" dirty="0"/>
              <a:t>In 2023 RRS was contracted to provide 3</a:t>
            </a:r>
            <a:r>
              <a:rPr lang="en-US" sz="2000" baseline="30000" dirty="0"/>
              <a:t>rd</a:t>
            </a:r>
            <a:r>
              <a:rPr lang="en-US" sz="2000" dirty="0"/>
              <a:t> party oversight during the demobilization of Sullivan Arena, a large congregate homeless shelter in Anchorage. We operated with integrity and open communication and established a collaborative response to a difficult situation.</a:t>
            </a:r>
          </a:p>
          <a:p>
            <a:pPr marL="0" indent="0">
              <a:buNone/>
            </a:pPr>
            <a:endParaRPr lang="en-US" sz="2000" dirty="0"/>
          </a:p>
        </p:txBody>
      </p:sp>
      <p:sp>
        <p:nvSpPr>
          <p:cNvPr id="4" name="Slide Number Placeholder 3">
            <a:extLst>
              <a:ext uri="{FF2B5EF4-FFF2-40B4-BE49-F238E27FC236}">
                <a16:creationId xmlns:a16="http://schemas.microsoft.com/office/drawing/2014/main" id="{E42422D9-4A2B-16B9-E73D-F4C84B361A7D}"/>
              </a:ext>
            </a:extLst>
          </p:cNvPr>
          <p:cNvSpPr>
            <a:spLocks noGrp="1"/>
          </p:cNvSpPr>
          <p:nvPr>
            <p:ph type="sldNum" sz="quarter" idx="12"/>
          </p:nvPr>
        </p:nvSpPr>
        <p:spPr/>
        <p:txBody>
          <a:bodyPr/>
          <a:lstStyle/>
          <a:p>
            <a:fld id="{8CFB5F77-E30D-3443-8A15-B07FF354C131}" type="slidenum">
              <a:rPr lang="en-US" smtClean="0"/>
              <a:t>20</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4637BA03-433A-29F4-95F6-F50BC0E1B00D}"/>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3660908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8E56DA-10AD-914B-0E6C-72413C4A6A8C}"/>
              </a:ext>
            </a:extLst>
          </p:cNvPr>
          <p:cNvSpPr>
            <a:spLocks noGrp="1"/>
          </p:cNvSpPr>
          <p:nvPr>
            <p:ph type="title"/>
          </p:nvPr>
        </p:nvSpPr>
        <p:spPr>
          <a:xfrm>
            <a:off x="736600" y="1104900"/>
            <a:ext cx="3477770" cy="4064000"/>
          </a:xfrm>
        </p:spPr>
        <p:txBody>
          <a:bodyPr>
            <a:normAutofit fontScale="90000"/>
          </a:bodyPr>
          <a:lstStyle/>
          <a:p>
            <a:r>
              <a:rPr lang="en-US" sz="4800" b="1" dirty="0">
                <a:latin typeface="+mn-lt"/>
              </a:rPr>
              <a:t>RRS is Committed to</a:t>
            </a:r>
            <a:br>
              <a:rPr lang="en-US" sz="4800" b="1" dirty="0">
                <a:latin typeface="+mn-lt"/>
              </a:rPr>
            </a:br>
            <a:r>
              <a:rPr lang="en-US" sz="4800" b="1" dirty="0">
                <a:latin typeface="+mn-lt"/>
              </a:rPr>
              <a:t>Collaboration</a:t>
            </a:r>
            <a:br>
              <a:rPr lang="en-US" sz="4800" b="1" dirty="0">
                <a:latin typeface="+mn-lt"/>
              </a:rPr>
            </a:br>
            <a:r>
              <a:rPr lang="en-US" sz="4800" b="1" dirty="0">
                <a:latin typeface="+mn-lt"/>
              </a:rPr>
              <a:t>With All Stakeholders in the Homeless Response</a:t>
            </a:r>
          </a:p>
        </p:txBody>
      </p:sp>
      <p:sp>
        <p:nvSpPr>
          <p:cNvPr id="3" name="Content Placeholder 2">
            <a:extLst>
              <a:ext uri="{FF2B5EF4-FFF2-40B4-BE49-F238E27FC236}">
                <a16:creationId xmlns:a16="http://schemas.microsoft.com/office/drawing/2014/main" id="{100A6BB1-859B-5EBD-6E81-68F64D3B761C}"/>
              </a:ext>
            </a:extLst>
          </p:cNvPr>
          <p:cNvSpPr>
            <a:spLocks noGrp="1"/>
          </p:cNvSpPr>
          <p:nvPr>
            <p:ph idx="1"/>
          </p:nvPr>
        </p:nvSpPr>
        <p:spPr>
          <a:xfrm>
            <a:off x="4315969" y="474133"/>
            <a:ext cx="7139431" cy="6064779"/>
          </a:xfrm>
        </p:spPr>
        <p:txBody>
          <a:bodyPr anchor="ctr">
            <a:noAutofit/>
          </a:bodyPr>
          <a:lstStyle/>
          <a:p>
            <a:pPr marR="0" lvl="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Nonprofits (Anchorage </a:t>
            </a:r>
            <a:r>
              <a:rPr lang="en-US" sz="2000" dirty="0">
                <a:latin typeface="Calibri" panose="020F0502020204030204" pitchFamily="34" charset="0"/>
                <a:ea typeface="Calibri" panose="020F0502020204030204" pitchFamily="34" charset="0"/>
                <a:cs typeface="Calibri" panose="020F0502020204030204" pitchFamily="34" charset="0"/>
              </a:rPr>
              <a:t>Affordable Housing &amp; Land </a:t>
            </a:r>
            <a:r>
              <a:rPr lang="en-US" sz="2000" dirty="0">
                <a:effectLst/>
                <a:latin typeface="Calibri" panose="020F0502020204030204" pitchFamily="34" charset="0"/>
                <a:ea typeface="Calibri" panose="020F0502020204030204" pitchFamily="34" charset="0"/>
                <a:cs typeface="Calibri" panose="020F0502020204030204" pitchFamily="34" charset="0"/>
              </a:rPr>
              <a:t>Trust, The Alaska Mental Health Trust, </a:t>
            </a:r>
            <a:r>
              <a:rPr lang="en-US" sz="2000" dirty="0">
                <a:latin typeface="Calibri" panose="020F0502020204030204" pitchFamily="34" charset="0"/>
                <a:ea typeface="Calibri" panose="020F0502020204030204" pitchFamily="34" charset="0"/>
                <a:cs typeface="Calibri" panose="020F0502020204030204" pitchFamily="34" charset="0"/>
              </a:rPr>
              <a:t>Alaska Coalition on Housing and Homelessness, Anchorage Coalition to End Homelessness</a:t>
            </a:r>
            <a:r>
              <a:rPr lang="en-US" sz="2000" dirty="0">
                <a:effectLst/>
                <a:latin typeface="Calibri" panose="020F0502020204030204" pitchFamily="34" charset="0"/>
                <a:ea typeface="Calibri" panose="020F0502020204030204" pitchFamily="34" charset="0"/>
                <a:cs typeface="Calibri" panose="020F0502020204030204" pitchFamily="34" charset="0"/>
              </a:rPr>
              <a:t>, Catholic Social Services, RuralCap, Christian Health, </a:t>
            </a:r>
            <a:r>
              <a:rPr lang="en-US" sz="2000" dirty="0">
                <a:latin typeface="Calibri" panose="020F0502020204030204" pitchFamily="34" charset="0"/>
                <a:ea typeface="Calibri" panose="020F0502020204030204" pitchFamily="34" charset="0"/>
                <a:cs typeface="Calibri" panose="020F0502020204030204" pitchFamily="34" charset="0"/>
              </a:rPr>
              <a:t>Salvation Army, </a:t>
            </a:r>
            <a:r>
              <a:rPr lang="en-US" sz="2000" dirty="0">
                <a:effectLst/>
                <a:latin typeface="Calibri" panose="020F0502020204030204" pitchFamily="34" charset="0"/>
                <a:ea typeface="Calibri" panose="020F0502020204030204" pitchFamily="34" charset="0"/>
                <a:cs typeface="Calibri" panose="020F0502020204030204" pitchFamily="34" charset="0"/>
              </a:rPr>
              <a:t>Downtown Hope Center, Anchorage Rescue Mission, Covenant House, United Way, Institute for Community Alliances)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Philanthropy (Rasmuson Foundation) </a:t>
            </a:r>
          </a:p>
          <a:p>
            <a:pPr marR="0" lvl="0">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Social Impact Funders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Government (Federal Government, State of Alaska, Municipality of Anchorage, City and Borough of Juneau, and Fairbanks North Star Borough</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effectLst/>
                <a:latin typeface="Calibri" panose="020F0502020204030204" pitchFamily="34" charset="0"/>
                <a:ea typeface="Calibri" panose="020F0502020204030204" pitchFamily="34" charset="0"/>
                <a:cs typeface="Calibri" panose="020F0502020204030204" pitchFamily="34" charset="0"/>
              </a:rPr>
              <a:t> </a:t>
            </a:r>
          </a:p>
          <a:p>
            <a:pPr marR="0" lvl="0">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Tribal Government and Native Corporations and Nonprofits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For profits (MASH, SALA)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Healthcare organizations (SouthCentral Foundation, Providence Hospital, Alaska Regional Hospital, Mountain View Clinic, Anchorage Neighborhood Health Center, Veteran’s Administration)</a:t>
            </a:r>
          </a:p>
          <a:p>
            <a:pPr marR="0" lvl="0">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Department of Corrections, Justice and Reentry Organizations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Faith Organizations</a:t>
            </a:r>
          </a:p>
          <a:p>
            <a:pPr marR="0" lvl="0">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Emergency Services</a:t>
            </a:r>
          </a:p>
        </p:txBody>
      </p:sp>
      <p:sp>
        <p:nvSpPr>
          <p:cNvPr id="4" name="Slide Number Placeholder 3">
            <a:extLst>
              <a:ext uri="{FF2B5EF4-FFF2-40B4-BE49-F238E27FC236}">
                <a16:creationId xmlns:a16="http://schemas.microsoft.com/office/drawing/2014/main" id="{BC92B05F-86CE-0ED2-205B-324479DCBB1A}"/>
              </a:ext>
            </a:extLst>
          </p:cNvPr>
          <p:cNvSpPr>
            <a:spLocks noGrp="1"/>
          </p:cNvSpPr>
          <p:nvPr>
            <p:ph type="sldNum" sz="quarter" idx="12"/>
          </p:nvPr>
        </p:nvSpPr>
        <p:spPr/>
        <p:txBody>
          <a:bodyPr/>
          <a:lstStyle/>
          <a:p>
            <a:fld id="{8CFB5F77-E30D-3443-8A15-B07FF354C131}" type="slidenum">
              <a:rPr lang="en-US" smtClean="0"/>
              <a:t>21</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77C3FAB9-4242-80C9-2F75-6A6ED0FD4A3B}"/>
              </a:ext>
            </a:extLst>
          </p:cNvPr>
          <p:cNvPicPr>
            <a:picLocks noChangeAspect="1"/>
          </p:cNvPicPr>
          <p:nvPr/>
        </p:nvPicPr>
        <p:blipFill>
          <a:blip r:embed="rId2"/>
          <a:stretch>
            <a:fillRect/>
          </a:stretch>
        </p:blipFill>
        <p:spPr>
          <a:xfrm>
            <a:off x="0" y="5480631"/>
            <a:ext cx="1773304" cy="1418644"/>
          </a:xfrm>
          <a:prstGeom prst="rect">
            <a:avLst/>
          </a:prstGeom>
        </p:spPr>
      </p:pic>
    </p:spTree>
    <p:extLst>
      <p:ext uri="{BB962C8B-B14F-4D97-AF65-F5344CB8AC3E}">
        <p14:creationId xmlns:p14="http://schemas.microsoft.com/office/powerpoint/2010/main" val="160146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E445A6-B38D-9A71-E98D-0F13E34A1848}"/>
              </a:ext>
            </a:extLst>
          </p:cNvPr>
          <p:cNvSpPr>
            <a:spLocks noGrp="1"/>
          </p:cNvSpPr>
          <p:nvPr>
            <p:ph type="title"/>
          </p:nvPr>
        </p:nvSpPr>
        <p:spPr>
          <a:xfrm>
            <a:off x="838199" y="728912"/>
            <a:ext cx="5155263" cy="2903288"/>
          </a:xfrm>
        </p:spPr>
        <p:txBody>
          <a:bodyPr>
            <a:normAutofit/>
          </a:bodyPr>
          <a:lstStyle/>
          <a:p>
            <a:r>
              <a:rPr lang="en-US" sz="4800" b="1" dirty="0">
                <a:latin typeface="+mn-lt"/>
              </a:rPr>
              <a:t>Revenue </a:t>
            </a:r>
            <a:br>
              <a:rPr lang="en-US" sz="4800" b="1" dirty="0">
                <a:latin typeface="+mn-lt"/>
              </a:rPr>
            </a:br>
            <a:r>
              <a:rPr lang="en-US" sz="4800" b="1" dirty="0">
                <a:latin typeface="+mn-lt"/>
              </a:rPr>
              <a:t>Model</a:t>
            </a:r>
          </a:p>
        </p:txBody>
      </p:sp>
      <p:sp>
        <p:nvSpPr>
          <p:cNvPr id="3" name="Content Placeholder 2">
            <a:extLst>
              <a:ext uri="{FF2B5EF4-FFF2-40B4-BE49-F238E27FC236}">
                <a16:creationId xmlns:a16="http://schemas.microsoft.com/office/drawing/2014/main" id="{6CC0D751-B34F-69B6-28B1-B2154EEA4601}"/>
              </a:ext>
            </a:extLst>
          </p:cNvPr>
          <p:cNvSpPr>
            <a:spLocks noGrp="1"/>
          </p:cNvSpPr>
          <p:nvPr>
            <p:ph idx="1"/>
          </p:nvPr>
        </p:nvSpPr>
        <p:spPr>
          <a:xfrm>
            <a:off x="5596128" y="557189"/>
            <a:ext cx="5757671" cy="5571899"/>
          </a:xfrm>
        </p:spPr>
        <p:txBody>
          <a:bodyPr anchor="ctr">
            <a:normAutofit/>
          </a:bodyPr>
          <a:lstStyle/>
          <a:p>
            <a:pPr marL="0" indent="0">
              <a:buNone/>
            </a:pPr>
            <a:r>
              <a:rPr lang="en-US" sz="3200" dirty="0"/>
              <a:t>A community is only as healthy as how we treat our most vulnerable. To that end, RRS is mission driven. Our revenue model includes a combination of government grants, private funding, corporate partnerships, and social impact funding.</a:t>
            </a:r>
          </a:p>
          <a:p>
            <a:pPr marL="457200" lvl="1" indent="0">
              <a:buNone/>
            </a:pPr>
            <a:endParaRPr lang="en-US" sz="1400" dirty="0"/>
          </a:p>
        </p:txBody>
      </p:sp>
      <p:sp>
        <p:nvSpPr>
          <p:cNvPr id="4" name="Slide Number Placeholder 3">
            <a:extLst>
              <a:ext uri="{FF2B5EF4-FFF2-40B4-BE49-F238E27FC236}">
                <a16:creationId xmlns:a16="http://schemas.microsoft.com/office/drawing/2014/main" id="{3A97F162-722A-6729-AF65-8C0987C6DA7C}"/>
              </a:ext>
            </a:extLst>
          </p:cNvPr>
          <p:cNvSpPr>
            <a:spLocks noGrp="1"/>
          </p:cNvSpPr>
          <p:nvPr>
            <p:ph type="sldNum" sz="quarter" idx="12"/>
          </p:nvPr>
        </p:nvSpPr>
        <p:spPr/>
        <p:txBody>
          <a:bodyPr/>
          <a:lstStyle/>
          <a:p>
            <a:fld id="{8CFB5F77-E30D-3443-8A15-B07FF354C131}" type="slidenum">
              <a:rPr lang="en-US" smtClean="0"/>
              <a:t>22</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0A18D508-6903-14D3-7082-4120E2453E66}"/>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1873777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4" descr="Aurora Borealis over snowy mountains">
            <a:extLst>
              <a:ext uri="{FF2B5EF4-FFF2-40B4-BE49-F238E27FC236}">
                <a16:creationId xmlns:a16="http://schemas.microsoft.com/office/drawing/2014/main" id="{F525BBF0-909E-F82C-575A-52C01F0FB54B}"/>
              </a:ext>
            </a:extLst>
          </p:cNvPr>
          <p:cNvPicPr>
            <a:picLocks noChangeAspect="1"/>
          </p:cNvPicPr>
          <p:nvPr/>
        </p:nvPicPr>
        <p:blipFill rotWithShape="1">
          <a:blip r:embed="rId2">
            <a:alphaModFix amt="40000"/>
          </a:blip>
          <a:srcRect t="761" b="14970"/>
          <a:stretch/>
        </p:blipFill>
        <p:spPr>
          <a:xfrm>
            <a:off x="19" y="-14729"/>
            <a:ext cx="12191981" cy="6857990"/>
          </a:xfrm>
          <a:prstGeom prst="rect">
            <a:avLst/>
          </a:prstGeom>
        </p:spPr>
      </p:pic>
      <p:sp>
        <p:nvSpPr>
          <p:cNvPr id="2" name="Title 1">
            <a:extLst>
              <a:ext uri="{FF2B5EF4-FFF2-40B4-BE49-F238E27FC236}">
                <a16:creationId xmlns:a16="http://schemas.microsoft.com/office/drawing/2014/main" id="{BA1CB24B-CD0D-2BAD-70B4-F135D40090F1}"/>
              </a:ext>
            </a:extLst>
          </p:cNvPr>
          <p:cNvSpPr>
            <a:spLocks noGrp="1"/>
          </p:cNvSpPr>
          <p:nvPr>
            <p:ph type="title"/>
          </p:nvPr>
        </p:nvSpPr>
        <p:spPr>
          <a:xfrm>
            <a:off x="838343" y="365125"/>
            <a:ext cx="10515600" cy="1633761"/>
          </a:xfrm>
        </p:spPr>
        <p:txBody>
          <a:bodyPr>
            <a:normAutofit/>
          </a:bodyPr>
          <a:lstStyle/>
          <a:p>
            <a:pPr algn="ctr"/>
            <a:r>
              <a:rPr lang="en-US" sz="5400" b="1" dirty="0">
                <a:solidFill>
                  <a:srgbClr val="FFFFFF"/>
                </a:solidFill>
                <a:latin typeface="+mn-lt"/>
              </a:rPr>
              <a:t>What We Do</a:t>
            </a:r>
          </a:p>
        </p:txBody>
      </p:sp>
      <p:sp>
        <p:nvSpPr>
          <p:cNvPr id="3" name="Content Placeholder 2">
            <a:extLst>
              <a:ext uri="{FF2B5EF4-FFF2-40B4-BE49-F238E27FC236}">
                <a16:creationId xmlns:a16="http://schemas.microsoft.com/office/drawing/2014/main" id="{95C371A1-C09B-07E9-2F39-9E3714AF744B}"/>
              </a:ext>
            </a:extLst>
          </p:cNvPr>
          <p:cNvSpPr>
            <a:spLocks noGrp="1"/>
          </p:cNvSpPr>
          <p:nvPr>
            <p:ph idx="1"/>
          </p:nvPr>
        </p:nvSpPr>
        <p:spPr>
          <a:xfrm>
            <a:off x="4305309" y="2364011"/>
            <a:ext cx="5880091" cy="2495104"/>
          </a:xfrm>
        </p:spPr>
        <p:txBody>
          <a:bodyPr>
            <a:normAutofit/>
          </a:bodyPr>
          <a:lstStyle/>
          <a:p>
            <a:r>
              <a:rPr lang="en-US" sz="2400" dirty="0">
                <a:solidFill>
                  <a:srgbClr val="FFFFFF"/>
                </a:solidFill>
              </a:rPr>
              <a:t>A System Approach</a:t>
            </a:r>
          </a:p>
          <a:p>
            <a:r>
              <a:rPr lang="en-US" sz="2400" dirty="0">
                <a:solidFill>
                  <a:srgbClr val="FFFFFF"/>
                </a:solidFill>
              </a:rPr>
              <a:t>Initiate Pilot Projects</a:t>
            </a:r>
          </a:p>
          <a:p>
            <a:r>
              <a:rPr lang="en-US" sz="2400" dirty="0">
                <a:solidFill>
                  <a:srgbClr val="FFFFFF"/>
                </a:solidFill>
              </a:rPr>
              <a:t>Financing Solutions</a:t>
            </a:r>
          </a:p>
          <a:p>
            <a:r>
              <a:rPr lang="en-US" sz="2400" dirty="0">
                <a:solidFill>
                  <a:srgbClr val="FFFFFF"/>
                </a:solidFill>
              </a:rPr>
              <a:t>3</a:t>
            </a:r>
            <a:r>
              <a:rPr lang="en-US" sz="2400" baseline="30000" dirty="0">
                <a:solidFill>
                  <a:srgbClr val="FFFFFF"/>
                </a:solidFill>
              </a:rPr>
              <a:t>rd</a:t>
            </a:r>
            <a:r>
              <a:rPr lang="en-US" sz="2400" dirty="0">
                <a:solidFill>
                  <a:srgbClr val="FFFFFF"/>
                </a:solidFill>
              </a:rPr>
              <a:t> Party Oversight</a:t>
            </a:r>
          </a:p>
          <a:p>
            <a:r>
              <a:rPr lang="en-US" sz="2400" dirty="0">
                <a:solidFill>
                  <a:srgbClr val="FFFFFF"/>
                </a:solidFill>
              </a:rPr>
              <a:t>Build A Collaborative Network</a:t>
            </a:r>
          </a:p>
          <a:p>
            <a:pPr marL="0" indent="0">
              <a:buNone/>
            </a:pPr>
            <a:endParaRPr lang="en-US" sz="2000" dirty="0">
              <a:solidFill>
                <a:srgbClr val="FFFFFF"/>
              </a:solidFill>
            </a:endParaRPr>
          </a:p>
        </p:txBody>
      </p:sp>
      <p:sp>
        <p:nvSpPr>
          <p:cNvPr id="4" name="Slide Number Placeholder 3">
            <a:extLst>
              <a:ext uri="{FF2B5EF4-FFF2-40B4-BE49-F238E27FC236}">
                <a16:creationId xmlns:a16="http://schemas.microsoft.com/office/drawing/2014/main" id="{DEDC29DF-94FB-A48C-C8C2-8A43DF3327B1}"/>
              </a:ext>
            </a:extLst>
          </p:cNvPr>
          <p:cNvSpPr>
            <a:spLocks noGrp="1"/>
          </p:cNvSpPr>
          <p:nvPr>
            <p:ph type="sldNum" sz="quarter" idx="12"/>
          </p:nvPr>
        </p:nvSpPr>
        <p:spPr>
          <a:xfrm>
            <a:off x="8610600" y="6356350"/>
            <a:ext cx="2743200" cy="365125"/>
          </a:xfrm>
        </p:spPr>
        <p:txBody>
          <a:bodyPr>
            <a:normAutofit/>
          </a:bodyPr>
          <a:lstStyle/>
          <a:p>
            <a:pPr>
              <a:spcAft>
                <a:spcPts val="600"/>
              </a:spcAft>
            </a:pPr>
            <a:fld id="{8CFB5F77-E30D-3443-8A15-B07FF354C131}" type="slidenum">
              <a:rPr lang="en-US">
                <a:solidFill>
                  <a:srgbClr val="FFFFFF"/>
                </a:solidFill>
              </a:rPr>
              <a:pPr>
                <a:spcAft>
                  <a:spcPts val="600"/>
                </a:spcAft>
              </a:pPr>
              <a:t>23</a:t>
            </a:fld>
            <a:endParaRPr lang="en-US" dirty="0">
              <a:solidFill>
                <a:srgbClr val="FFFFFF"/>
              </a:solidFill>
            </a:endParaRPr>
          </a:p>
        </p:txBody>
      </p:sp>
    </p:spTree>
    <p:extLst>
      <p:ext uri="{BB962C8B-B14F-4D97-AF65-F5344CB8AC3E}">
        <p14:creationId xmlns:p14="http://schemas.microsoft.com/office/powerpoint/2010/main" val="3450383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3EE8-5FF1-9664-09E3-C3B9C2D8D127}"/>
              </a:ext>
            </a:extLst>
          </p:cNvPr>
          <p:cNvSpPr>
            <a:spLocks noGrp="1"/>
          </p:cNvSpPr>
          <p:nvPr>
            <p:ph type="title"/>
          </p:nvPr>
        </p:nvSpPr>
        <p:spPr>
          <a:xfrm>
            <a:off x="626533" y="500062"/>
            <a:ext cx="10727267" cy="1325563"/>
          </a:xfrm>
        </p:spPr>
        <p:txBody>
          <a:bodyPr/>
          <a:lstStyle/>
          <a:p>
            <a:r>
              <a:rPr lang="en-US" b="1" dirty="0">
                <a:latin typeface="+mn-lt"/>
              </a:rPr>
              <a:t>What We Do- A System Approach</a:t>
            </a:r>
          </a:p>
        </p:txBody>
      </p:sp>
      <p:sp>
        <p:nvSpPr>
          <p:cNvPr id="3" name="Content Placeholder 2">
            <a:extLst>
              <a:ext uri="{FF2B5EF4-FFF2-40B4-BE49-F238E27FC236}">
                <a16:creationId xmlns:a16="http://schemas.microsoft.com/office/drawing/2014/main" id="{6E1173DF-E6BE-F429-5BA1-E1FA7686FC83}"/>
              </a:ext>
            </a:extLst>
          </p:cNvPr>
          <p:cNvSpPr>
            <a:spLocks noGrp="1"/>
          </p:cNvSpPr>
          <p:nvPr>
            <p:ph idx="1"/>
          </p:nvPr>
        </p:nvSpPr>
        <p:spPr>
          <a:xfrm>
            <a:off x="838200" y="1825625"/>
            <a:ext cx="10515600" cy="3889375"/>
          </a:xfrm>
        </p:spPr>
        <p:txBody>
          <a:bodyPr>
            <a:normAutofit fontScale="92500" lnSpcReduction="20000"/>
          </a:bodyPr>
          <a:lstStyle/>
          <a:p>
            <a:r>
              <a:rPr lang="en-US" sz="3000" dirty="0"/>
              <a:t>We evaluate assets and gaps and implement an integrated and collaborative system of support and housing, providing comprehensive services and real-time solutions in partnership with individuals in need. </a:t>
            </a:r>
          </a:p>
          <a:p>
            <a:pPr lvl="1"/>
            <a:r>
              <a:rPr lang="en-US" sz="2600" dirty="0"/>
              <a:t>A system approach to homelessness means good triage of individuals experiencing homelessness, </a:t>
            </a:r>
            <a:r>
              <a:rPr lang="en-US" sz="2600" b="1" dirty="0"/>
              <a:t>so the right service is provided at the right time to the right person</a:t>
            </a:r>
            <a:r>
              <a:rPr lang="en-US" sz="2600" dirty="0"/>
              <a:t>.</a:t>
            </a:r>
          </a:p>
          <a:p>
            <a:pPr lvl="1"/>
            <a:r>
              <a:rPr lang="en-US" sz="2600" dirty="0"/>
              <a:t>A system approach to homelessness means integrated access to basic client data to build long term relationships and support. Solving homelessness requires meeting individual’s needs in real time.</a:t>
            </a:r>
          </a:p>
          <a:p>
            <a:pPr lvl="1"/>
            <a:r>
              <a:rPr lang="en-US" sz="2600" dirty="0"/>
              <a:t>A system approach to homelessness requires housing and service providers to be incentivized to actively collaborate. </a:t>
            </a:r>
          </a:p>
        </p:txBody>
      </p:sp>
      <p:sp>
        <p:nvSpPr>
          <p:cNvPr id="4" name="Slide Number Placeholder 3">
            <a:extLst>
              <a:ext uri="{FF2B5EF4-FFF2-40B4-BE49-F238E27FC236}">
                <a16:creationId xmlns:a16="http://schemas.microsoft.com/office/drawing/2014/main" id="{1306621F-002B-1475-4D91-B33CF5733B00}"/>
              </a:ext>
            </a:extLst>
          </p:cNvPr>
          <p:cNvSpPr>
            <a:spLocks noGrp="1"/>
          </p:cNvSpPr>
          <p:nvPr>
            <p:ph type="sldNum" sz="quarter" idx="12"/>
          </p:nvPr>
        </p:nvSpPr>
        <p:spPr/>
        <p:txBody>
          <a:bodyPr/>
          <a:lstStyle/>
          <a:p>
            <a:fld id="{8CFB5F77-E30D-3443-8A15-B07FF354C131}" type="slidenum">
              <a:rPr lang="en-US" smtClean="0"/>
              <a:t>24</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86CA1E9D-4CD9-E358-38E2-27EB5C3B1DF6}"/>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255579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437C-004E-4708-4ADA-44744CE5B247}"/>
              </a:ext>
            </a:extLst>
          </p:cNvPr>
          <p:cNvSpPr>
            <a:spLocks noGrp="1"/>
          </p:cNvSpPr>
          <p:nvPr>
            <p:ph type="title"/>
          </p:nvPr>
        </p:nvSpPr>
        <p:spPr/>
        <p:txBody>
          <a:bodyPr/>
          <a:lstStyle/>
          <a:p>
            <a:r>
              <a:rPr lang="en-US" b="1" dirty="0">
                <a:latin typeface="+mn-lt"/>
              </a:rPr>
              <a:t>What We Do- Initiate Pilot Projects</a:t>
            </a:r>
          </a:p>
        </p:txBody>
      </p:sp>
      <p:sp>
        <p:nvSpPr>
          <p:cNvPr id="3" name="Content Placeholder 2">
            <a:extLst>
              <a:ext uri="{FF2B5EF4-FFF2-40B4-BE49-F238E27FC236}">
                <a16:creationId xmlns:a16="http://schemas.microsoft.com/office/drawing/2014/main" id="{A833E509-0B01-B73D-A768-22359D2E1961}"/>
              </a:ext>
            </a:extLst>
          </p:cNvPr>
          <p:cNvSpPr>
            <a:spLocks noGrp="1"/>
          </p:cNvSpPr>
          <p:nvPr>
            <p:ph idx="1"/>
          </p:nvPr>
        </p:nvSpPr>
        <p:spPr>
          <a:xfrm>
            <a:off x="838200" y="1825625"/>
            <a:ext cx="10515600" cy="4073408"/>
          </a:xfrm>
        </p:spPr>
        <p:txBody>
          <a:bodyPr>
            <a:normAutofit lnSpcReduction="10000"/>
          </a:bodyPr>
          <a:lstStyle/>
          <a:p>
            <a:r>
              <a:rPr lang="en-US" dirty="0"/>
              <a:t>We work to initiate scalable pilot solutions to homelessness like interim supportive housing projects. This includes:</a:t>
            </a:r>
          </a:p>
          <a:p>
            <a:pPr lvl="1"/>
            <a:r>
              <a:rPr lang="en-US" dirty="0"/>
              <a:t>Work with landowners, public and private, to find land that we can “borrow”. Any time that a parcel of land is underutilized or vacant is a waste of a precious resource. </a:t>
            </a:r>
          </a:p>
          <a:p>
            <a:pPr lvl="1"/>
            <a:r>
              <a:rPr lang="en-US" dirty="0"/>
              <a:t>Work with government to enact emergency building and zoning codes, so that the response can be timely.</a:t>
            </a:r>
          </a:p>
          <a:p>
            <a:pPr lvl="1"/>
            <a:r>
              <a:rPr lang="en-US" dirty="0"/>
              <a:t>Use of modular and prefabricated housing materials, that are less expensive and can be moved, like “Pallet Shelters”,</a:t>
            </a:r>
          </a:p>
          <a:p>
            <a:pPr lvl="1"/>
            <a:r>
              <a:rPr lang="en-US" dirty="0"/>
              <a:t>Building communities, not just rooms. Community is vital to supportive housing pilot success. We actively collaborate with community service providers.</a:t>
            </a:r>
          </a:p>
          <a:p>
            <a:endParaRPr lang="en-US" dirty="0"/>
          </a:p>
          <a:p>
            <a:pPr lvl="1"/>
            <a:endParaRPr lang="en-US" dirty="0"/>
          </a:p>
        </p:txBody>
      </p:sp>
      <p:sp>
        <p:nvSpPr>
          <p:cNvPr id="4" name="Slide Number Placeholder 3">
            <a:extLst>
              <a:ext uri="{FF2B5EF4-FFF2-40B4-BE49-F238E27FC236}">
                <a16:creationId xmlns:a16="http://schemas.microsoft.com/office/drawing/2014/main" id="{F25DAE3D-C4BD-AE58-8D88-048E43CFCDC5}"/>
              </a:ext>
            </a:extLst>
          </p:cNvPr>
          <p:cNvSpPr>
            <a:spLocks noGrp="1"/>
          </p:cNvSpPr>
          <p:nvPr>
            <p:ph type="sldNum" sz="quarter" idx="12"/>
          </p:nvPr>
        </p:nvSpPr>
        <p:spPr/>
        <p:txBody>
          <a:bodyPr/>
          <a:lstStyle/>
          <a:p>
            <a:fld id="{8CFB5F77-E30D-3443-8A15-B07FF354C131}" type="slidenum">
              <a:rPr lang="en-US" smtClean="0"/>
              <a:t>25</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15DC090D-0385-DDCB-D6F9-8BB9C4627263}"/>
              </a:ext>
            </a:extLst>
          </p:cNvPr>
          <p:cNvPicPr>
            <a:picLocks noChangeAspect="1"/>
          </p:cNvPicPr>
          <p:nvPr/>
        </p:nvPicPr>
        <p:blipFill>
          <a:blip r:embed="rId2"/>
          <a:stretch>
            <a:fillRect/>
          </a:stretch>
        </p:blipFill>
        <p:spPr>
          <a:xfrm>
            <a:off x="1" y="5577840"/>
            <a:ext cx="1600200" cy="1280160"/>
          </a:xfrm>
          <a:prstGeom prst="rect">
            <a:avLst/>
          </a:prstGeom>
        </p:spPr>
      </p:pic>
    </p:spTree>
    <p:extLst>
      <p:ext uri="{BB962C8B-B14F-4D97-AF65-F5344CB8AC3E}">
        <p14:creationId xmlns:p14="http://schemas.microsoft.com/office/powerpoint/2010/main" val="942237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AF84-5802-9CD7-143D-C2C2025749ED}"/>
              </a:ext>
            </a:extLst>
          </p:cNvPr>
          <p:cNvSpPr>
            <a:spLocks noGrp="1"/>
          </p:cNvSpPr>
          <p:nvPr>
            <p:ph type="title"/>
          </p:nvPr>
        </p:nvSpPr>
        <p:spPr/>
        <p:txBody>
          <a:bodyPr/>
          <a:lstStyle/>
          <a:p>
            <a:r>
              <a:rPr lang="en-US" b="1" dirty="0">
                <a:latin typeface="+mn-lt"/>
              </a:rPr>
              <a:t>What We Do- Financing Solutions</a:t>
            </a:r>
          </a:p>
        </p:txBody>
      </p:sp>
      <p:sp>
        <p:nvSpPr>
          <p:cNvPr id="3" name="Content Placeholder 2">
            <a:extLst>
              <a:ext uri="{FF2B5EF4-FFF2-40B4-BE49-F238E27FC236}">
                <a16:creationId xmlns:a16="http://schemas.microsoft.com/office/drawing/2014/main" id="{EF914D52-D72B-C718-AE7C-DA9BEF5D38D7}"/>
              </a:ext>
            </a:extLst>
          </p:cNvPr>
          <p:cNvSpPr>
            <a:spLocks noGrp="1"/>
          </p:cNvSpPr>
          <p:nvPr>
            <p:ph idx="1"/>
          </p:nvPr>
        </p:nvSpPr>
        <p:spPr>
          <a:xfrm>
            <a:off x="838200" y="1825625"/>
            <a:ext cx="10515600" cy="3658130"/>
          </a:xfrm>
        </p:spPr>
        <p:txBody>
          <a:bodyPr>
            <a:normAutofit/>
          </a:bodyPr>
          <a:lstStyle/>
          <a:p>
            <a:r>
              <a:rPr lang="en-US" dirty="0"/>
              <a:t>We build financial resources for homelessness solutions that combines government funding, traditional nonprofit philanthropy, and the for-profit sector. Public-private partnerships draw in more resources, from more directions. </a:t>
            </a:r>
          </a:p>
          <a:p>
            <a:r>
              <a:rPr lang="en-US" dirty="0"/>
              <a:t>We are fast and flexible relationship-builders, creating pathways for companies, government agencies, and social impact investors to contribute to homelessness solutions.</a:t>
            </a:r>
          </a:p>
        </p:txBody>
      </p:sp>
      <p:sp>
        <p:nvSpPr>
          <p:cNvPr id="4" name="Slide Number Placeholder 3">
            <a:extLst>
              <a:ext uri="{FF2B5EF4-FFF2-40B4-BE49-F238E27FC236}">
                <a16:creationId xmlns:a16="http://schemas.microsoft.com/office/drawing/2014/main" id="{0DC9B3DD-DD00-AC25-EA33-A49791FD8638}"/>
              </a:ext>
            </a:extLst>
          </p:cNvPr>
          <p:cNvSpPr>
            <a:spLocks noGrp="1"/>
          </p:cNvSpPr>
          <p:nvPr>
            <p:ph type="sldNum" sz="quarter" idx="12"/>
          </p:nvPr>
        </p:nvSpPr>
        <p:spPr/>
        <p:txBody>
          <a:bodyPr/>
          <a:lstStyle/>
          <a:p>
            <a:fld id="{8CFB5F77-E30D-3443-8A15-B07FF354C131}" type="slidenum">
              <a:rPr lang="en-US" smtClean="0"/>
              <a:t>26</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961A1CE8-79B5-F1B8-D521-E4B729F2A103}"/>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290166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2541-D3B4-828B-E9BB-7BDF7D2183E0}"/>
              </a:ext>
            </a:extLst>
          </p:cNvPr>
          <p:cNvSpPr>
            <a:spLocks noGrp="1"/>
          </p:cNvSpPr>
          <p:nvPr>
            <p:ph type="title"/>
          </p:nvPr>
        </p:nvSpPr>
        <p:spPr/>
        <p:txBody>
          <a:bodyPr/>
          <a:lstStyle/>
          <a:p>
            <a:r>
              <a:rPr lang="en-US" b="1" dirty="0">
                <a:latin typeface="+mn-lt"/>
              </a:rPr>
              <a:t>What We Do- 3</a:t>
            </a:r>
            <a:r>
              <a:rPr lang="en-US" b="1" baseline="30000" dirty="0">
                <a:latin typeface="+mn-lt"/>
              </a:rPr>
              <a:t>rd</a:t>
            </a:r>
            <a:r>
              <a:rPr lang="en-US" b="1" dirty="0">
                <a:latin typeface="+mn-lt"/>
              </a:rPr>
              <a:t> Party Oversight</a:t>
            </a:r>
          </a:p>
        </p:txBody>
      </p:sp>
      <p:sp>
        <p:nvSpPr>
          <p:cNvPr id="3" name="Content Placeholder 2">
            <a:extLst>
              <a:ext uri="{FF2B5EF4-FFF2-40B4-BE49-F238E27FC236}">
                <a16:creationId xmlns:a16="http://schemas.microsoft.com/office/drawing/2014/main" id="{CFE7F388-AB6B-6448-89EB-52150AAEFBD3}"/>
              </a:ext>
            </a:extLst>
          </p:cNvPr>
          <p:cNvSpPr>
            <a:spLocks noGrp="1"/>
          </p:cNvSpPr>
          <p:nvPr>
            <p:ph idx="1"/>
          </p:nvPr>
        </p:nvSpPr>
        <p:spPr/>
        <p:txBody>
          <a:bodyPr>
            <a:normAutofit lnSpcReduction="10000"/>
          </a:bodyPr>
          <a:lstStyle/>
          <a:p>
            <a:pPr lvl="1"/>
            <a:r>
              <a:rPr lang="en-US" sz="2800" dirty="0"/>
              <a:t>We provide 3</a:t>
            </a:r>
            <a:r>
              <a:rPr lang="en-US" sz="2800" baseline="30000" dirty="0"/>
              <a:t>rd</a:t>
            </a:r>
            <a:r>
              <a:rPr lang="en-US" sz="2800" dirty="0"/>
              <a:t> Party Oversight of Homeless Services and Programs</a:t>
            </a:r>
          </a:p>
          <a:p>
            <a:pPr lvl="2"/>
            <a:r>
              <a:rPr lang="en-US" sz="2400" dirty="0"/>
              <a:t>360 Assessment of homeless services, gaps and recommendations to fix gaps after contract initiation.</a:t>
            </a:r>
          </a:p>
          <a:p>
            <a:pPr lvl="2"/>
            <a:r>
              <a:rPr lang="en-US" sz="2400" dirty="0"/>
              <a:t>Establishment of open conduits for collaboration and communication of all stakeholders, including government, nonprofit and for-profit service providers and funders.</a:t>
            </a:r>
          </a:p>
          <a:p>
            <a:pPr lvl="2"/>
            <a:r>
              <a:rPr lang="en-US" sz="2400" dirty="0"/>
              <a:t>Using consensus with stakeholders, development of plan of Action Items.</a:t>
            </a:r>
          </a:p>
          <a:p>
            <a:pPr lvl="2"/>
            <a:r>
              <a:rPr lang="en-US" sz="2400" dirty="0"/>
              <a:t>Regular reports on Actions Items based on plan. </a:t>
            </a:r>
          </a:p>
          <a:p>
            <a:pPr lvl="2"/>
            <a:r>
              <a:rPr lang="en-US" sz="2400" dirty="0"/>
              <a:t>Refinement of Action Items as needed.</a:t>
            </a:r>
          </a:p>
          <a:p>
            <a:pPr lvl="2"/>
            <a:r>
              <a:rPr lang="en-US" sz="2400" dirty="0"/>
              <a:t>Regular meetings with stakeholders on progress on Action Items.</a:t>
            </a:r>
          </a:p>
          <a:p>
            <a:pPr lvl="2"/>
            <a:r>
              <a:rPr lang="en-US" sz="2400" dirty="0"/>
              <a:t>Final 360 Assessment with results report </a:t>
            </a:r>
          </a:p>
          <a:p>
            <a:pPr lvl="2"/>
            <a:r>
              <a:rPr lang="en-US" sz="2400" dirty="0"/>
              <a:t>Summary meeting with stakeholders.</a:t>
            </a:r>
            <a:endParaRPr lang="en-US" dirty="0"/>
          </a:p>
        </p:txBody>
      </p:sp>
      <p:sp>
        <p:nvSpPr>
          <p:cNvPr id="4" name="Slide Number Placeholder 3">
            <a:extLst>
              <a:ext uri="{FF2B5EF4-FFF2-40B4-BE49-F238E27FC236}">
                <a16:creationId xmlns:a16="http://schemas.microsoft.com/office/drawing/2014/main" id="{2E20AE1E-8B9E-A4D9-8324-8FACF28BF9B8}"/>
              </a:ext>
            </a:extLst>
          </p:cNvPr>
          <p:cNvSpPr>
            <a:spLocks noGrp="1"/>
          </p:cNvSpPr>
          <p:nvPr>
            <p:ph type="sldNum" sz="quarter" idx="12"/>
          </p:nvPr>
        </p:nvSpPr>
        <p:spPr/>
        <p:txBody>
          <a:bodyPr/>
          <a:lstStyle/>
          <a:p>
            <a:fld id="{8CFB5F77-E30D-3443-8A15-B07FF354C131}" type="slidenum">
              <a:rPr lang="en-US" smtClean="0"/>
              <a:t>27</a:t>
            </a:fld>
            <a:endParaRPr lang="en-US" dirty="0"/>
          </a:p>
        </p:txBody>
      </p:sp>
      <p:pic>
        <p:nvPicPr>
          <p:cNvPr id="5" name="Picture 4" descr="A blue and white logo&#10;&#10;Description automatically generated with low confidence">
            <a:extLst>
              <a:ext uri="{FF2B5EF4-FFF2-40B4-BE49-F238E27FC236}">
                <a16:creationId xmlns:a16="http://schemas.microsoft.com/office/drawing/2014/main" id="{61D6EFD7-477F-0761-37A0-080520CA160E}"/>
              </a:ext>
            </a:extLst>
          </p:cNvPr>
          <p:cNvPicPr>
            <a:picLocks noChangeAspect="1"/>
          </p:cNvPicPr>
          <p:nvPr/>
        </p:nvPicPr>
        <p:blipFill>
          <a:blip r:embed="rId2"/>
          <a:stretch>
            <a:fillRect/>
          </a:stretch>
        </p:blipFill>
        <p:spPr>
          <a:xfrm>
            <a:off x="189824" y="5532439"/>
            <a:ext cx="1656953" cy="1325562"/>
          </a:xfrm>
          <a:prstGeom prst="rect">
            <a:avLst/>
          </a:prstGeom>
        </p:spPr>
      </p:pic>
    </p:spTree>
    <p:extLst>
      <p:ext uri="{BB962C8B-B14F-4D97-AF65-F5344CB8AC3E}">
        <p14:creationId xmlns:p14="http://schemas.microsoft.com/office/powerpoint/2010/main" val="1976158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1EFF-2463-9B5C-2A9E-888455D4B35E}"/>
              </a:ext>
            </a:extLst>
          </p:cNvPr>
          <p:cNvSpPr>
            <a:spLocks noGrp="1"/>
          </p:cNvSpPr>
          <p:nvPr>
            <p:ph type="title"/>
          </p:nvPr>
        </p:nvSpPr>
        <p:spPr/>
        <p:txBody>
          <a:bodyPr/>
          <a:lstStyle/>
          <a:p>
            <a:r>
              <a:rPr lang="en-US" b="1" dirty="0">
                <a:latin typeface="+mn-lt"/>
              </a:rPr>
              <a:t>What We Do- Build A Collaborative Network</a:t>
            </a:r>
          </a:p>
        </p:txBody>
      </p:sp>
      <p:sp>
        <p:nvSpPr>
          <p:cNvPr id="3" name="Content Placeholder 2">
            <a:extLst>
              <a:ext uri="{FF2B5EF4-FFF2-40B4-BE49-F238E27FC236}">
                <a16:creationId xmlns:a16="http://schemas.microsoft.com/office/drawing/2014/main" id="{CDB9BB33-6500-0918-D505-A1BC624EC932}"/>
              </a:ext>
            </a:extLst>
          </p:cNvPr>
          <p:cNvSpPr>
            <a:spLocks noGrp="1"/>
          </p:cNvSpPr>
          <p:nvPr>
            <p:ph idx="1"/>
          </p:nvPr>
        </p:nvSpPr>
        <p:spPr/>
        <p:txBody>
          <a:bodyPr/>
          <a:lstStyle/>
          <a:p>
            <a:r>
              <a:rPr lang="en-US" dirty="0"/>
              <a:t>We operationalize an integrated homeless response systems through direct communication and development of collaboration conduits with all stakeholders. </a:t>
            </a:r>
          </a:p>
          <a:p>
            <a:pPr lvl="1"/>
            <a:r>
              <a:rPr lang="en-US" dirty="0"/>
              <a:t>Homelessness is complicated and requires a multifaceted response that includes not only traditional homelessness providers, but also healthcare organizations, reentry organizations, addiction and sobriety care, mental health care and other housing and services organizations working together.</a:t>
            </a:r>
          </a:p>
          <a:p>
            <a:pPr lvl="1"/>
            <a:r>
              <a:rPr lang="en-US" dirty="0"/>
              <a:t>RRS builds relationships and communication conduits in a non-partisan solution-based way.</a:t>
            </a:r>
          </a:p>
          <a:p>
            <a:pPr lvl="1"/>
            <a:r>
              <a:rPr lang="en-US" dirty="0"/>
              <a:t>RRS is an implementor- we don’t just talk about how to do it, we actually do it.</a:t>
            </a:r>
          </a:p>
        </p:txBody>
      </p:sp>
      <p:sp>
        <p:nvSpPr>
          <p:cNvPr id="4" name="Slide Number Placeholder 3">
            <a:extLst>
              <a:ext uri="{FF2B5EF4-FFF2-40B4-BE49-F238E27FC236}">
                <a16:creationId xmlns:a16="http://schemas.microsoft.com/office/drawing/2014/main" id="{1552E8CB-10F0-7DD9-E0B2-C3846583A4F3}"/>
              </a:ext>
            </a:extLst>
          </p:cNvPr>
          <p:cNvSpPr>
            <a:spLocks noGrp="1"/>
          </p:cNvSpPr>
          <p:nvPr>
            <p:ph type="sldNum" sz="quarter" idx="12"/>
          </p:nvPr>
        </p:nvSpPr>
        <p:spPr/>
        <p:txBody>
          <a:bodyPr/>
          <a:lstStyle/>
          <a:p>
            <a:fld id="{8CFB5F77-E30D-3443-8A15-B07FF354C131}" type="slidenum">
              <a:rPr lang="en-US" smtClean="0"/>
              <a:t>28</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16118638-F34F-4B0E-90BF-F393E2CE3AA8}"/>
              </a:ext>
            </a:extLst>
          </p:cNvPr>
          <p:cNvPicPr>
            <a:picLocks noChangeAspect="1"/>
          </p:cNvPicPr>
          <p:nvPr/>
        </p:nvPicPr>
        <p:blipFill>
          <a:blip r:embed="rId2"/>
          <a:stretch>
            <a:fillRect/>
          </a:stretch>
        </p:blipFill>
        <p:spPr>
          <a:xfrm>
            <a:off x="360297" y="5561276"/>
            <a:ext cx="1620904" cy="1296724"/>
          </a:xfrm>
          <a:prstGeom prst="rect">
            <a:avLst/>
          </a:prstGeom>
        </p:spPr>
      </p:pic>
    </p:spTree>
    <p:extLst>
      <p:ext uri="{BB962C8B-B14F-4D97-AF65-F5344CB8AC3E}">
        <p14:creationId xmlns:p14="http://schemas.microsoft.com/office/powerpoint/2010/main" val="3137894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6F41-2CB0-FA49-3DEB-26856682040E}"/>
              </a:ext>
            </a:extLst>
          </p:cNvPr>
          <p:cNvSpPr>
            <a:spLocks noGrp="1"/>
          </p:cNvSpPr>
          <p:nvPr>
            <p:ph type="title"/>
          </p:nvPr>
        </p:nvSpPr>
        <p:spPr>
          <a:xfrm>
            <a:off x="360296" y="795234"/>
            <a:ext cx="2554224" cy="4371974"/>
          </a:xfrm>
        </p:spPr>
        <p:txBody>
          <a:bodyPr>
            <a:normAutofit/>
          </a:bodyPr>
          <a:lstStyle/>
          <a:p>
            <a:r>
              <a:rPr lang="en-US" sz="5400" b="1" dirty="0">
                <a:latin typeface="+mn-lt"/>
              </a:rPr>
              <a:t>Why </a:t>
            </a:r>
            <a:br>
              <a:rPr lang="en-US" sz="5400" b="1" dirty="0">
                <a:latin typeface="+mn-lt"/>
              </a:rPr>
            </a:br>
            <a:r>
              <a:rPr lang="en-US" sz="5400" b="1" dirty="0">
                <a:latin typeface="+mn-lt"/>
              </a:rPr>
              <a:t>Invest </a:t>
            </a:r>
            <a:br>
              <a:rPr lang="en-US" sz="5400" b="1" dirty="0">
                <a:latin typeface="+mn-lt"/>
              </a:rPr>
            </a:br>
            <a:r>
              <a:rPr lang="en-US" sz="5400" b="1" dirty="0">
                <a:latin typeface="+mn-lt"/>
              </a:rPr>
              <a:t>in </a:t>
            </a:r>
            <a:br>
              <a:rPr lang="en-US" sz="5400" b="1" dirty="0">
                <a:latin typeface="+mn-lt"/>
              </a:rPr>
            </a:br>
            <a:r>
              <a:rPr lang="en-US" sz="5400" b="1" dirty="0">
                <a:latin typeface="+mn-lt"/>
              </a:rPr>
              <a:t>RRS?</a:t>
            </a:r>
          </a:p>
        </p:txBody>
      </p:sp>
      <p:sp>
        <p:nvSpPr>
          <p:cNvPr id="3" name="Content Placeholder 2">
            <a:extLst>
              <a:ext uri="{FF2B5EF4-FFF2-40B4-BE49-F238E27FC236}">
                <a16:creationId xmlns:a16="http://schemas.microsoft.com/office/drawing/2014/main" id="{0923EEF5-3C59-BB9A-A2AB-B7D9E90452C5}"/>
              </a:ext>
            </a:extLst>
          </p:cNvPr>
          <p:cNvSpPr>
            <a:spLocks noGrp="1"/>
          </p:cNvSpPr>
          <p:nvPr>
            <p:ph idx="1"/>
          </p:nvPr>
        </p:nvSpPr>
        <p:spPr>
          <a:xfrm>
            <a:off x="2700670" y="1453040"/>
            <a:ext cx="8851250" cy="4213469"/>
          </a:xfrm>
        </p:spPr>
        <p:txBody>
          <a:bodyPr anchor="ctr">
            <a:normAutofit fontScale="92500" lnSpcReduction="20000"/>
          </a:bodyPr>
          <a:lstStyle/>
          <a:p>
            <a:r>
              <a:rPr lang="en-US" sz="3000" dirty="0"/>
              <a:t>Homelessness is costly to our healthcare systems, our criminal justice systems and our emergency systems. It also has a negative impact on our overall quality of life.</a:t>
            </a:r>
          </a:p>
          <a:p>
            <a:r>
              <a:rPr lang="en-US" sz="3000" dirty="0"/>
              <a:t>In Anchorage and Alaska, we talk about being a place where people want to “live, work and play”. Solving homelessness will allow us to focus on these important goals.</a:t>
            </a:r>
          </a:p>
          <a:p>
            <a:r>
              <a:rPr lang="en-US" sz="3000" dirty="0"/>
              <a:t>Solving homelessness provides economic, social, and ethical benefits to all Alaskans, as well as local government and State government. </a:t>
            </a:r>
          </a:p>
          <a:p>
            <a:r>
              <a:rPr lang="en-US" sz="3000" dirty="0"/>
              <a:t>RRS can provide the knowledge and traction to be solution-based and proactive.</a:t>
            </a:r>
          </a:p>
        </p:txBody>
      </p:sp>
      <p:sp>
        <p:nvSpPr>
          <p:cNvPr id="4" name="Slide Number Placeholder 3">
            <a:extLst>
              <a:ext uri="{FF2B5EF4-FFF2-40B4-BE49-F238E27FC236}">
                <a16:creationId xmlns:a16="http://schemas.microsoft.com/office/drawing/2014/main" id="{9602E36D-B6BA-E393-55EF-909D16C99F93}"/>
              </a:ext>
            </a:extLst>
          </p:cNvPr>
          <p:cNvSpPr>
            <a:spLocks noGrp="1"/>
          </p:cNvSpPr>
          <p:nvPr>
            <p:ph type="sldNum" sz="quarter" idx="12"/>
          </p:nvPr>
        </p:nvSpPr>
        <p:spPr/>
        <p:txBody>
          <a:bodyPr/>
          <a:lstStyle/>
          <a:p>
            <a:fld id="{8CFB5F77-E30D-3443-8A15-B07FF354C131}" type="slidenum">
              <a:rPr lang="en-US" smtClean="0"/>
              <a:t>29</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594C2E36-B25F-35C0-D051-0E2C7158BFA7}"/>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119335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A5E075-C1C4-5478-5BC7-AE959A454732}"/>
              </a:ext>
            </a:extLst>
          </p:cNvPr>
          <p:cNvPicPr>
            <a:picLocks noChangeAspect="1"/>
          </p:cNvPicPr>
          <p:nvPr/>
        </p:nvPicPr>
        <p:blipFill rotWithShape="1">
          <a:blip r:embed="rId2"/>
          <a:srcRect t="761" b="14970"/>
          <a:stretch/>
        </p:blipFill>
        <p:spPr>
          <a:xfrm>
            <a:off x="-3047" y="10"/>
            <a:ext cx="12191999" cy="6857990"/>
          </a:xfrm>
          <a:prstGeom prst="rect">
            <a:avLst/>
          </a:prstGeom>
        </p:spPr>
      </p:pic>
      <p:sp>
        <p:nvSpPr>
          <p:cNvPr id="2" name="Title 1">
            <a:extLst>
              <a:ext uri="{FF2B5EF4-FFF2-40B4-BE49-F238E27FC236}">
                <a16:creationId xmlns:a16="http://schemas.microsoft.com/office/drawing/2014/main" id="{9DFC56DE-A42A-5DA6-4FF7-441710FE2271}"/>
              </a:ext>
            </a:extLst>
          </p:cNvPr>
          <p:cNvSpPr>
            <a:spLocks noGrp="1"/>
          </p:cNvSpPr>
          <p:nvPr>
            <p:ph type="title"/>
          </p:nvPr>
        </p:nvSpPr>
        <p:spPr>
          <a:xfrm>
            <a:off x="1097280" y="325550"/>
            <a:ext cx="10058400" cy="2201750"/>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RRS Mission, Vision, and Values</a:t>
            </a:r>
          </a:p>
        </p:txBody>
      </p:sp>
      <p:sp>
        <p:nvSpPr>
          <p:cNvPr id="3" name="Slide Number Placeholder 2">
            <a:extLst>
              <a:ext uri="{FF2B5EF4-FFF2-40B4-BE49-F238E27FC236}">
                <a16:creationId xmlns:a16="http://schemas.microsoft.com/office/drawing/2014/main" id="{7DDF24BE-B4BF-DA4B-28B0-7208E8DD228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CFB5F77-E30D-3443-8A15-B07FF354C131}" type="slidenum">
              <a:rPr lang="en-US">
                <a:solidFill>
                  <a:srgbClr val="FFFFFF"/>
                </a:solidFill>
                <a:latin typeface="Calibri" panose="020F0502020204030204"/>
              </a:rPr>
              <a:pPr>
                <a:spcAft>
                  <a:spcPts val="600"/>
                </a:spcAft>
                <a:defRPr/>
              </a:pPr>
              <a:t>3</a:t>
            </a:fld>
            <a:endParaRPr lang="en-US" dirty="0">
              <a:solidFill>
                <a:srgbClr val="FFFFFF"/>
              </a:solidFill>
              <a:latin typeface="Calibri" panose="020F0502020204030204"/>
            </a:endParaRPr>
          </a:p>
        </p:txBody>
      </p:sp>
      <p:pic>
        <p:nvPicPr>
          <p:cNvPr id="12" name="Picture 11" descr="A blue and black logo&#10;&#10;Description automatically generated with low confidence">
            <a:extLst>
              <a:ext uri="{FF2B5EF4-FFF2-40B4-BE49-F238E27FC236}">
                <a16:creationId xmlns:a16="http://schemas.microsoft.com/office/drawing/2014/main" id="{D3013E28-4D1E-3F0F-4BA3-60AF18970AA1}"/>
              </a:ext>
            </a:extLst>
          </p:cNvPr>
          <p:cNvPicPr>
            <a:picLocks noChangeAspect="1"/>
          </p:cNvPicPr>
          <p:nvPr/>
        </p:nvPicPr>
        <p:blipFill>
          <a:blip r:embed="rId3"/>
          <a:stretch>
            <a:fillRect/>
          </a:stretch>
        </p:blipFill>
        <p:spPr>
          <a:xfrm>
            <a:off x="2552699" y="1913860"/>
            <a:ext cx="6702552" cy="4944139"/>
          </a:xfrm>
          <a:prstGeom prst="rect">
            <a:avLst/>
          </a:prstGeom>
        </p:spPr>
      </p:pic>
    </p:spTree>
    <p:extLst>
      <p:ext uri="{BB962C8B-B14F-4D97-AF65-F5344CB8AC3E}">
        <p14:creationId xmlns:p14="http://schemas.microsoft.com/office/powerpoint/2010/main" val="1718508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0F24-F602-F066-09FC-2A91E68AC991}"/>
              </a:ext>
            </a:extLst>
          </p:cNvPr>
          <p:cNvSpPr>
            <a:spLocks noGrp="1"/>
          </p:cNvSpPr>
          <p:nvPr>
            <p:ph type="title"/>
          </p:nvPr>
        </p:nvSpPr>
        <p:spPr>
          <a:xfrm>
            <a:off x="838200" y="838199"/>
            <a:ext cx="4191000" cy="3345874"/>
          </a:xfrm>
        </p:spPr>
        <p:txBody>
          <a:bodyPr>
            <a:normAutofit/>
          </a:bodyPr>
          <a:lstStyle/>
          <a:p>
            <a:r>
              <a:rPr lang="en-US" sz="5400" b="1" dirty="0">
                <a:latin typeface="+mn-lt"/>
              </a:rPr>
              <a:t>Evidence </a:t>
            </a:r>
            <a:br>
              <a:rPr lang="en-US" sz="5400" b="1" dirty="0">
                <a:latin typeface="+mn-lt"/>
              </a:rPr>
            </a:br>
            <a:r>
              <a:rPr lang="en-US" sz="5400" b="1" dirty="0">
                <a:latin typeface="+mn-lt"/>
              </a:rPr>
              <a:t>of </a:t>
            </a:r>
            <a:br>
              <a:rPr lang="en-US" sz="5400" b="1" dirty="0">
                <a:latin typeface="+mn-lt"/>
              </a:rPr>
            </a:br>
            <a:r>
              <a:rPr lang="en-US" sz="5400" b="1" dirty="0">
                <a:latin typeface="+mn-lt"/>
              </a:rPr>
              <a:t>Execution</a:t>
            </a:r>
          </a:p>
        </p:txBody>
      </p:sp>
      <p:sp>
        <p:nvSpPr>
          <p:cNvPr id="3" name="Content Placeholder 2">
            <a:extLst>
              <a:ext uri="{FF2B5EF4-FFF2-40B4-BE49-F238E27FC236}">
                <a16:creationId xmlns:a16="http://schemas.microsoft.com/office/drawing/2014/main" id="{699E992B-3188-F0B7-B4AC-3B635E4AD087}"/>
              </a:ext>
            </a:extLst>
          </p:cNvPr>
          <p:cNvSpPr>
            <a:spLocks noGrp="1"/>
          </p:cNvSpPr>
          <p:nvPr>
            <p:ph idx="1"/>
          </p:nvPr>
        </p:nvSpPr>
        <p:spPr>
          <a:xfrm>
            <a:off x="4250267" y="1254642"/>
            <a:ext cx="7103533" cy="4922320"/>
          </a:xfrm>
        </p:spPr>
        <p:txBody>
          <a:bodyPr anchor="ctr">
            <a:normAutofit/>
          </a:bodyPr>
          <a:lstStyle/>
          <a:p>
            <a:r>
              <a:rPr lang="en-US" dirty="0"/>
              <a:t>RRS  is deeply committed to provide open, clear, consistent information to all stakeholders. What we report to one is reported to all.  We have built our reputation on being clear headed, honest about what we see, and unafraid to speak truth.</a:t>
            </a:r>
          </a:p>
          <a:p>
            <a:r>
              <a:rPr lang="en-US" dirty="0"/>
              <a:t>RRS is committed to work with integrity to collaborate with all stakeholders.</a:t>
            </a:r>
          </a:p>
          <a:p>
            <a:r>
              <a:rPr lang="en-US" dirty="0"/>
              <a:t>Alaska’s response to homelessness requires a nimble, experienced team, not afraid to take risks and to work hard. RRS is that team.</a:t>
            </a:r>
          </a:p>
        </p:txBody>
      </p:sp>
      <p:sp>
        <p:nvSpPr>
          <p:cNvPr id="4" name="Slide Number Placeholder 3">
            <a:extLst>
              <a:ext uri="{FF2B5EF4-FFF2-40B4-BE49-F238E27FC236}">
                <a16:creationId xmlns:a16="http://schemas.microsoft.com/office/drawing/2014/main" id="{45D3D7CF-DF5B-4986-01E1-BD5E0E382474}"/>
              </a:ext>
            </a:extLst>
          </p:cNvPr>
          <p:cNvSpPr>
            <a:spLocks noGrp="1"/>
          </p:cNvSpPr>
          <p:nvPr>
            <p:ph type="sldNum" sz="quarter" idx="12"/>
          </p:nvPr>
        </p:nvSpPr>
        <p:spPr/>
        <p:txBody>
          <a:bodyPr/>
          <a:lstStyle/>
          <a:p>
            <a:fld id="{8CFB5F77-E30D-3443-8A15-B07FF354C131}" type="slidenum">
              <a:rPr lang="en-US" smtClean="0"/>
              <a:t>30</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695848F4-D461-1D4A-7BFB-B65312E5CE14}"/>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394666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urora Borealis over snowy mountains">
            <a:extLst>
              <a:ext uri="{FF2B5EF4-FFF2-40B4-BE49-F238E27FC236}">
                <a16:creationId xmlns:a16="http://schemas.microsoft.com/office/drawing/2014/main" id="{FEF6B5B8-3D67-1E09-0AE0-3492DF43F10F}"/>
              </a:ext>
            </a:extLst>
          </p:cNvPr>
          <p:cNvPicPr>
            <a:picLocks noChangeAspect="1"/>
          </p:cNvPicPr>
          <p:nvPr/>
        </p:nvPicPr>
        <p:blipFill rotWithShape="1">
          <a:blip r:embed="rId2"/>
          <a:srcRect l="5884" r="-1" b="-1"/>
          <a:stretch/>
        </p:blipFill>
        <p:spPr>
          <a:xfrm>
            <a:off x="1236331" y="575733"/>
            <a:ext cx="5379683" cy="5570051"/>
          </a:xfrm>
          <a:prstGeom prst="rect">
            <a:avLst/>
          </a:prstGeom>
        </p:spPr>
      </p:pic>
      <p:sp>
        <p:nvSpPr>
          <p:cNvPr id="2" name="Title 1">
            <a:extLst>
              <a:ext uri="{FF2B5EF4-FFF2-40B4-BE49-F238E27FC236}">
                <a16:creationId xmlns:a16="http://schemas.microsoft.com/office/drawing/2014/main" id="{E8ED4528-59AF-4CAD-C6F8-CCF93935C6FA}"/>
              </a:ext>
            </a:extLst>
          </p:cNvPr>
          <p:cNvSpPr>
            <a:spLocks noGrp="1"/>
          </p:cNvSpPr>
          <p:nvPr>
            <p:ph type="title"/>
          </p:nvPr>
        </p:nvSpPr>
        <p:spPr>
          <a:xfrm>
            <a:off x="6714166" y="304800"/>
            <a:ext cx="4495702" cy="6051550"/>
          </a:xfrm>
          <a:noFill/>
        </p:spPr>
        <p:txBody>
          <a:bodyPr vert="horz" lIns="91440" tIns="45720" rIns="91440" bIns="45720" rtlCol="0" anchor="b">
            <a:normAutofit/>
          </a:bodyPr>
          <a:lstStyle/>
          <a:p>
            <a:r>
              <a:rPr lang="en-US" sz="1800" b="1" dirty="0"/>
              <a:t>We passionately believe that an integrated homeless response system is necessary as we move forward to address homelessness in Alaska. Please contact us with questions, proposals or ideas.</a:t>
            </a:r>
            <a:br>
              <a:rPr lang="en-US" sz="1800" b="1" dirty="0"/>
            </a:br>
            <a:br>
              <a:rPr lang="en-US" sz="1800" b="1" dirty="0"/>
            </a:br>
            <a:r>
              <a:rPr lang="en-US" sz="1800" b="1" dirty="0"/>
              <a:t>Cathleen McLaughlin, J.D./M.B.A.</a:t>
            </a:r>
            <a:br>
              <a:rPr lang="en-US" sz="1800" b="1" dirty="0"/>
            </a:br>
            <a:r>
              <a:rPr lang="en-US" sz="1800" b="1" dirty="0"/>
              <a:t>Monica Gross M.D./M.P.H.</a:t>
            </a:r>
            <a:br>
              <a:rPr lang="en-US" sz="1800" b="1" dirty="0"/>
            </a:br>
            <a:br>
              <a:rPr lang="en-US" sz="1800" b="1" dirty="0"/>
            </a:br>
            <a:r>
              <a:rPr lang="en-US" sz="1800" b="1" dirty="0"/>
              <a:t>Restorative &amp; Reentry Services, LLC</a:t>
            </a:r>
            <a:br>
              <a:rPr lang="en-US" sz="1800" b="1" dirty="0"/>
            </a:br>
            <a:r>
              <a:rPr lang="en-US" sz="1800" b="1" dirty="0"/>
              <a:t>3734 Mount Blanc Circle</a:t>
            </a:r>
            <a:br>
              <a:rPr lang="en-US" sz="1800" b="1" dirty="0"/>
            </a:br>
            <a:r>
              <a:rPr lang="en-US" sz="1800" b="1" dirty="0"/>
              <a:t>Anchorage, AK  99508</a:t>
            </a:r>
            <a:br>
              <a:rPr lang="en-US" sz="1800" b="1" dirty="0"/>
            </a:br>
            <a:r>
              <a:rPr lang="en-US" sz="1800" b="1" dirty="0"/>
              <a:t>907-342-5380 </a:t>
            </a:r>
            <a:br>
              <a:rPr lang="en-US" sz="1800" b="1" dirty="0"/>
            </a:br>
            <a:br>
              <a:rPr lang="en-US" sz="1800" b="1" dirty="0"/>
            </a:br>
            <a:r>
              <a:rPr lang="en-US" sz="1800" b="1" dirty="0"/>
              <a:t>cathleen@restorativereentryservices.com</a:t>
            </a:r>
            <a:br>
              <a:rPr lang="en-US" sz="1800" b="1" dirty="0"/>
            </a:br>
            <a:br>
              <a:rPr lang="en-US" sz="1800" b="1" dirty="0"/>
            </a:br>
            <a:r>
              <a:rPr lang="en-US" sz="1800" b="1" dirty="0"/>
              <a:t>monica@restorativereentryservices.com</a:t>
            </a:r>
            <a:br>
              <a:rPr lang="en-US" sz="1800" b="1" dirty="0"/>
            </a:br>
            <a:endParaRPr lang="en-US" sz="1800" b="1" dirty="0"/>
          </a:p>
        </p:txBody>
      </p:sp>
      <p:sp>
        <p:nvSpPr>
          <p:cNvPr id="3" name="Slide Number Placeholder 2">
            <a:extLst>
              <a:ext uri="{FF2B5EF4-FFF2-40B4-BE49-F238E27FC236}">
                <a16:creationId xmlns:a16="http://schemas.microsoft.com/office/drawing/2014/main" id="{2BE40A57-5561-F52B-07A3-F2E28CA25A64}"/>
              </a:ext>
            </a:extLst>
          </p:cNvPr>
          <p:cNvSpPr>
            <a:spLocks noGrp="1"/>
          </p:cNvSpPr>
          <p:nvPr>
            <p:ph type="sldNum" sz="quarter" idx="12"/>
          </p:nvPr>
        </p:nvSpPr>
        <p:spPr/>
        <p:txBody>
          <a:bodyPr/>
          <a:lstStyle/>
          <a:p>
            <a:fld id="{8CFB5F77-E30D-3443-8A15-B07FF354C131}" type="slidenum">
              <a:rPr lang="en-US" smtClean="0"/>
              <a:t>31</a:t>
            </a:fld>
            <a:endParaRPr lang="en-US" dirty="0"/>
          </a:p>
        </p:txBody>
      </p:sp>
    </p:spTree>
    <p:extLst>
      <p:ext uri="{BB962C8B-B14F-4D97-AF65-F5344CB8AC3E}">
        <p14:creationId xmlns:p14="http://schemas.microsoft.com/office/powerpoint/2010/main" val="408909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69E6-3E70-01FA-5F99-609C69C4DC8F}"/>
              </a:ext>
            </a:extLst>
          </p:cNvPr>
          <p:cNvSpPr>
            <a:spLocks noGrp="1"/>
          </p:cNvSpPr>
          <p:nvPr>
            <p:ph type="title"/>
          </p:nvPr>
        </p:nvSpPr>
        <p:spPr>
          <a:xfrm>
            <a:off x="804672" y="1243013"/>
            <a:ext cx="3855720" cy="2719387"/>
          </a:xfrm>
        </p:spPr>
        <p:txBody>
          <a:bodyPr>
            <a:normAutofit/>
          </a:bodyPr>
          <a:lstStyle/>
          <a:p>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Our </a:t>
            </a:r>
            <a:br>
              <a:rPr lang="en-US" sz="48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Mission</a:t>
            </a:r>
            <a:endParaRPr lang="en-US" sz="4800" b="1" dirty="0"/>
          </a:p>
        </p:txBody>
      </p:sp>
      <p:sp>
        <p:nvSpPr>
          <p:cNvPr id="3" name="Content Placeholder 2">
            <a:extLst>
              <a:ext uri="{FF2B5EF4-FFF2-40B4-BE49-F238E27FC236}">
                <a16:creationId xmlns:a16="http://schemas.microsoft.com/office/drawing/2014/main" id="{552DCAD5-E9F8-E644-20F7-ED9016932330}"/>
              </a:ext>
            </a:extLst>
          </p:cNvPr>
          <p:cNvSpPr>
            <a:spLocks noGrp="1"/>
          </p:cNvSpPr>
          <p:nvPr>
            <p:ph idx="1"/>
          </p:nvPr>
        </p:nvSpPr>
        <p:spPr>
          <a:xfrm>
            <a:off x="3925824" y="1032988"/>
            <a:ext cx="7626096" cy="4450768"/>
          </a:xfrm>
        </p:spPr>
        <p:txBody>
          <a:bodyPr anchor="ctr">
            <a:noAutofit/>
          </a:bodyPr>
          <a:lstStyle/>
          <a:p>
            <a:pPr marL="0" indent="0">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To end homelessness in Alaska through an integrated and collaborative system of support and housing, providing comprehensive services and real-time solutions.</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4" name="Slide Number Placeholder 3">
            <a:extLst>
              <a:ext uri="{FF2B5EF4-FFF2-40B4-BE49-F238E27FC236}">
                <a16:creationId xmlns:a16="http://schemas.microsoft.com/office/drawing/2014/main" id="{B9A3792B-F110-438E-20FC-890E254404F6}"/>
              </a:ext>
            </a:extLst>
          </p:cNvPr>
          <p:cNvSpPr>
            <a:spLocks noGrp="1"/>
          </p:cNvSpPr>
          <p:nvPr>
            <p:ph type="sldNum" sz="quarter" idx="12"/>
          </p:nvPr>
        </p:nvSpPr>
        <p:spPr/>
        <p:txBody>
          <a:bodyPr/>
          <a:lstStyle/>
          <a:p>
            <a:fld id="{8CFB5F77-E30D-3443-8A15-B07FF354C131}" type="slidenum">
              <a:rPr lang="en-US" smtClean="0"/>
              <a:t>4</a:t>
            </a:fld>
            <a:endParaRPr lang="en-US" dirty="0"/>
          </a:p>
        </p:txBody>
      </p:sp>
      <p:pic>
        <p:nvPicPr>
          <p:cNvPr id="5" name="Picture 4" descr="A blue and white logo&#10;&#10;Description automatically generated with low confidence">
            <a:extLst>
              <a:ext uri="{FF2B5EF4-FFF2-40B4-BE49-F238E27FC236}">
                <a16:creationId xmlns:a16="http://schemas.microsoft.com/office/drawing/2014/main" id="{D6E1535E-437F-5B8C-8053-CEF1A6BAA542}"/>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305756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E413-FB0F-9627-A90D-D33FBFD85C6C}"/>
              </a:ext>
            </a:extLst>
          </p:cNvPr>
          <p:cNvSpPr>
            <a:spLocks noGrp="1"/>
          </p:cNvSpPr>
          <p:nvPr>
            <p:ph type="title"/>
          </p:nvPr>
        </p:nvSpPr>
        <p:spPr>
          <a:xfrm>
            <a:off x="640080" y="1267968"/>
            <a:ext cx="3855720" cy="2558965"/>
          </a:xfrm>
        </p:spPr>
        <p:txBody>
          <a:bodyPr>
            <a:normAutofit/>
          </a:bodyPr>
          <a:lstStyle/>
          <a:p>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Our </a:t>
            </a:r>
            <a:br>
              <a:rPr lang="en-US" sz="48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Vision</a:t>
            </a:r>
            <a:endParaRPr lang="en-US" sz="4800" b="1" dirty="0"/>
          </a:p>
        </p:txBody>
      </p:sp>
      <p:sp>
        <p:nvSpPr>
          <p:cNvPr id="3" name="Content Placeholder 2">
            <a:extLst>
              <a:ext uri="{FF2B5EF4-FFF2-40B4-BE49-F238E27FC236}">
                <a16:creationId xmlns:a16="http://schemas.microsoft.com/office/drawing/2014/main" id="{1229AB2A-9FB6-B57C-F106-FC64F2C5673E}"/>
              </a:ext>
            </a:extLst>
          </p:cNvPr>
          <p:cNvSpPr>
            <a:spLocks noGrp="1"/>
          </p:cNvSpPr>
          <p:nvPr>
            <p:ph idx="1"/>
          </p:nvPr>
        </p:nvSpPr>
        <p:spPr>
          <a:xfrm>
            <a:off x="3730752" y="1032988"/>
            <a:ext cx="7821168" cy="4182480"/>
          </a:xfrm>
        </p:spPr>
        <p:txBody>
          <a:bodyPr anchor="ctr">
            <a:normAutofit/>
          </a:bodyPr>
          <a:lstStyle/>
          <a:p>
            <a:pPr marL="0" indent="0">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 Alaska where every individual has access to safe, supportive, and sustainable housing and services that match </a:t>
            </a:r>
            <a:r>
              <a:rPr lang="en-US" sz="3200" kern="100" dirty="0">
                <a:latin typeface="Calibri" panose="020F0502020204030204" pitchFamily="34" charset="0"/>
                <a:ea typeface="Calibri" panose="020F0502020204030204" pitchFamily="34" charset="0"/>
                <a:cs typeface="Times New Roman" panose="02020603050405020304" pitchFamily="18" charset="0"/>
              </a:rPr>
              <a:t>individual need. </a:t>
            </a:r>
          </a:p>
          <a:p>
            <a:pPr marL="0" indent="0">
              <a:buNone/>
            </a:pPr>
            <a:r>
              <a:rPr lang="en-US" sz="3200" kern="100" dirty="0">
                <a:latin typeface="Calibri" panose="020F0502020204030204" pitchFamily="34" charset="0"/>
                <a:ea typeface="Calibri" panose="020F0502020204030204" pitchFamily="34" charset="0"/>
                <a:cs typeface="Times New Roman" panose="02020603050405020304" pitchFamily="18" charset="0"/>
              </a:rPr>
              <a:t>A</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network of stakeholders that work together to support this vision and actualize it. </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4" name="Slide Number Placeholder 3">
            <a:extLst>
              <a:ext uri="{FF2B5EF4-FFF2-40B4-BE49-F238E27FC236}">
                <a16:creationId xmlns:a16="http://schemas.microsoft.com/office/drawing/2014/main" id="{3E31D687-0801-033F-416A-AF57E6A9E598}"/>
              </a:ext>
            </a:extLst>
          </p:cNvPr>
          <p:cNvSpPr>
            <a:spLocks noGrp="1"/>
          </p:cNvSpPr>
          <p:nvPr>
            <p:ph type="sldNum" sz="quarter" idx="12"/>
          </p:nvPr>
        </p:nvSpPr>
        <p:spPr/>
        <p:txBody>
          <a:bodyPr/>
          <a:lstStyle/>
          <a:p>
            <a:fld id="{8CFB5F77-E30D-3443-8A15-B07FF354C131}" type="slidenum">
              <a:rPr lang="en-US" smtClean="0"/>
              <a:t>5</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162FBB7A-5B18-1443-FF25-98F7986EFA3E}"/>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108390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6E92-D78F-3891-8B16-860EA1FDB885}"/>
              </a:ext>
            </a:extLst>
          </p:cNvPr>
          <p:cNvSpPr>
            <a:spLocks noGrp="1"/>
          </p:cNvSpPr>
          <p:nvPr>
            <p:ph type="title"/>
          </p:nvPr>
        </p:nvSpPr>
        <p:spPr>
          <a:xfrm>
            <a:off x="804672" y="1253067"/>
            <a:ext cx="2560320" cy="1727200"/>
          </a:xfrm>
        </p:spPr>
        <p:txBody>
          <a:bodyPr>
            <a:noAutofit/>
          </a:bodyPr>
          <a:lstStyle/>
          <a:p>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Our Values</a:t>
            </a:r>
            <a:br>
              <a:rPr lang="en-US" sz="48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b="1" dirty="0">
              <a:solidFill>
                <a:schemeClr val="tx2"/>
              </a:solidFill>
            </a:endParaRPr>
          </a:p>
        </p:txBody>
      </p:sp>
      <p:sp>
        <p:nvSpPr>
          <p:cNvPr id="3" name="Content Placeholder 2">
            <a:extLst>
              <a:ext uri="{FF2B5EF4-FFF2-40B4-BE49-F238E27FC236}">
                <a16:creationId xmlns:a16="http://schemas.microsoft.com/office/drawing/2014/main" id="{BCF63501-F8AE-5D39-FF64-BEE863CA7873}"/>
              </a:ext>
            </a:extLst>
          </p:cNvPr>
          <p:cNvSpPr>
            <a:spLocks noGrp="1"/>
          </p:cNvSpPr>
          <p:nvPr>
            <p:ph idx="1"/>
          </p:nvPr>
        </p:nvSpPr>
        <p:spPr>
          <a:xfrm>
            <a:off x="3364992" y="1032987"/>
            <a:ext cx="8186928" cy="5323363"/>
          </a:xfrm>
        </p:spPr>
        <p:txBody>
          <a:bodyPr anchor="ctr">
            <a:normAutofit lnSpcReduction="10000"/>
          </a:bodyPr>
          <a:lstStyle/>
          <a:p>
            <a:pPr marL="342900" marR="0" lvl="0" indent="-342900">
              <a:spcBef>
                <a:spcPts val="0"/>
              </a:spcBef>
              <a:spcAft>
                <a:spcPts val="0"/>
              </a:spcAft>
              <a:buSzPts val="1000"/>
              <a:buFont typeface="Symbol" pitchFamily="2" charset="2"/>
              <a:buChar char=""/>
              <a:tabLst>
                <a:tab pos="457200" algn="l"/>
              </a:tabLs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Servant-Leader Management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We lead with integrity, collaboration, and honest communication.</a:t>
            </a:r>
          </a:p>
          <a:p>
            <a:pPr marL="342900" marR="0" lvl="0" indent="-342900">
              <a:spcBef>
                <a:spcPts val="0"/>
              </a:spcBef>
              <a:spcAft>
                <a:spcPts val="0"/>
              </a:spcAft>
              <a:buSzPts val="1000"/>
              <a:buFont typeface="Symbol" pitchFamily="2" charset="2"/>
              <a:buChar char=""/>
              <a:tabLst>
                <a:tab pos="457200" algn="l"/>
              </a:tabLs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Client-Centered Approach</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We prioritize individuals over program-centric solutions, and respect that all have agency (the power to control one’s life).</a:t>
            </a:r>
          </a:p>
          <a:p>
            <a:pPr marL="342900" indent="-342900">
              <a:spcBef>
                <a:spcPts val="0"/>
              </a:spcBef>
              <a:buSzPts val="1000"/>
              <a:buFont typeface="Symbol" pitchFamily="2" charset="2"/>
              <a:buChar char=""/>
              <a:tabLst>
                <a:tab pos="457200" algn="l"/>
              </a:tabLs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Accountability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We transparently measure</a:t>
            </a:r>
            <a:r>
              <a:rPr lang="en-US" sz="2400" kern="100" dirty="0">
                <a:latin typeface="Calibri" panose="020F0502020204030204" pitchFamily="34" charset="0"/>
                <a:ea typeface="Calibri" panose="020F0502020204030204" pitchFamily="34" charset="0"/>
                <a:cs typeface="Times New Roman" panose="02020603050405020304" pitchFamily="18" charset="0"/>
              </a:rPr>
              <a:t> and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analyze.</a:t>
            </a:r>
          </a:p>
          <a:p>
            <a:pPr marL="342900" marR="0" lvl="0" indent="-342900">
              <a:spcBef>
                <a:spcPts val="0"/>
              </a:spcBef>
              <a:spcAft>
                <a:spcPts val="0"/>
              </a:spcAft>
              <a:buSzPts val="1000"/>
              <a:buFont typeface="Symbol" pitchFamily="2" charset="2"/>
              <a:buChar char=""/>
              <a:tabLst>
                <a:tab pos="457200" algn="l"/>
              </a:tabLs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Real-Time Implementation of Solutions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We adapt quickly to address challenges.</a:t>
            </a:r>
          </a:p>
          <a:p>
            <a:pPr marL="342900" marR="0" lvl="0" indent="-342900">
              <a:spcBef>
                <a:spcPts val="0"/>
              </a:spcBef>
              <a:spcAft>
                <a:spcPts val="0"/>
              </a:spcAft>
              <a:buSzPts val="1000"/>
              <a:buFont typeface="Symbol" pitchFamily="2" charset="2"/>
              <a:buChar char=""/>
              <a:tabLst>
                <a:tab pos="457200" algn="l"/>
              </a:tabLs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Openness to Innovation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We embrace new solutions and learn from our experiences.</a:t>
            </a:r>
          </a:p>
          <a:p>
            <a:pPr marL="342900" marR="0" lvl="0" indent="-342900">
              <a:spcBef>
                <a:spcPts val="0"/>
              </a:spcBef>
              <a:spcAft>
                <a:spcPts val="0"/>
              </a:spcAft>
              <a:buSzPts val="1000"/>
              <a:buFont typeface="Symbol" pitchFamily="2" charset="2"/>
              <a:buChar char=""/>
              <a:tabLst>
                <a:tab pos="457200" algn="l"/>
              </a:tabLs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Statewide Collaboration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We recognize homelessness as a statewide issue</a:t>
            </a:r>
            <a:r>
              <a:rPr lang="en-US" sz="2400" kern="100" dirty="0">
                <a:latin typeface="Calibri" panose="020F0502020204030204" pitchFamily="34" charset="0"/>
                <a:ea typeface="Calibri" panose="020F0502020204030204" pitchFamily="34" charset="0"/>
                <a:cs typeface="Times New Roman" panose="02020603050405020304" pitchFamily="18" charset="0"/>
              </a:rPr>
              <a:t> and endorse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 coordinated statewide response.</a:t>
            </a:r>
          </a:p>
          <a:p>
            <a:pPr marL="342900" marR="0" lvl="0" indent="-342900">
              <a:spcBef>
                <a:spcPts val="0"/>
              </a:spcBef>
              <a:spcAft>
                <a:spcPts val="0"/>
              </a:spcAft>
              <a:buSzPts val="1000"/>
              <a:buFont typeface="Symbol" pitchFamily="2" charset="2"/>
              <a:buChar char=""/>
              <a:tabLst>
                <a:tab pos="457200" algn="l"/>
              </a:tabLst>
            </a:pPr>
            <a:r>
              <a:rPr lang="en-US" sz="2400" b="1" kern="100" dirty="0">
                <a:latin typeface="Calibri" panose="020F0502020204030204" pitchFamily="34" charset="0"/>
                <a:ea typeface="Calibri" panose="020F0502020204030204" pitchFamily="34" charset="0"/>
                <a:cs typeface="Times New Roman" panose="02020603050405020304" pitchFamily="18" charset="0"/>
              </a:rPr>
              <a:t>We Care</a:t>
            </a:r>
            <a:r>
              <a:rPr lang="en-US" sz="2400" kern="100" dirty="0">
                <a:latin typeface="Calibri" panose="020F0502020204030204" pitchFamily="34" charset="0"/>
                <a:ea typeface="Calibri" panose="020F0502020204030204" pitchFamily="34" charset="0"/>
                <a:cs typeface="Times New Roman" panose="02020603050405020304" pitchFamily="18" charset="0"/>
              </a:rPr>
              <a:t>: Our facilitation of system change to serve people experiencing homelessness is not just a job. We are passionate about our work.</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dirty="0">
              <a:solidFill>
                <a:schemeClr val="tx2"/>
              </a:solidFill>
            </a:endParaRPr>
          </a:p>
        </p:txBody>
      </p:sp>
      <p:sp>
        <p:nvSpPr>
          <p:cNvPr id="4" name="Slide Number Placeholder 3">
            <a:extLst>
              <a:ext uri="{FF2B5EF4-FFF2-40B4-BE49-F238E27FC236}">
                <a16:creationId xmlns:a16="http://schemas.microsoft.com/office/drawing/2014/main" id="{F7B595D5-32D3-FE6B-02F9-6E2B6CC13FAB}"/>
              </a:ext>
            </a:extLst>
          </p:cNvPr>
          <p:cNvSpPr>
            <a:spLocks noGrp="1"/>
          </p:cNvSpPr>
          <p:nvPr>
            <p:ph type="sldNum" sz="quarter" idx="12"/>
          </p:nvPr>
        </p:nvSpPr>
        <p:spPr/>
        <p:txBody>
          <a:bodyPr/>
          <a:lstStyle/>
          <a:p>
            <a:fld id="{8CFB5F77-E30D-3443-8A15-B07FF354C131}" type="slidenum">
              <a:rPr lang="en-US" smtClean="0"/>
              <a:t>6</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4813D448-9656-86E6-9A99-DAF08F13345A}"/>
              </a:ext>
            </a:extLst>
          </p:cNvPr>
          <p:cNvPicPr>
            <a:picLocks noChangeAspect="1"/>
          </p:cNvPicPr>
          <p:nvPr/>
        </p:nvPicPr>
        <p:blipFill>
          <a:blip r:embed="rId2"/>
          <a:stretch>
            <a:fillRect/>
          </a:stretch>
        </p:blipFill>
        <p:spPr>
          <a:xfrm>
            <a:off x="360296" y="5280242"/>
            <a:ext cx="1972197" cy="1577758"/>
          </a:xfrm>
          <a:prstGeom prst="rect">
            <a:avLst/>
          </a:prstGeom>
        </p:spPr>
      </p:pic>
    </p:spTree>
    <p:extLst>
      <p:ext uri="{BB962C8B-B14F-4D97-AF65-F5344CB8AC3E}">
        <p14:creationId xmlns:p14="http://schemas.microsoft.com/office/powerpoint/2010/main" val="395740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urora Borealis over snowy mountains">
            <a:extLst>
              <a:ext uri="{FF2B5EF4-FFF2-40B4-BE49-F238E27FC236}">
                <a16:creationId xmlns:a16="http://schemas.microsoft.com/office/drawing/2014/main" id="{78B2189A-F580-484F-5A18-51FE756B6406}"/>
              </a:ext>
            </a:extLst>
          </p:cNvPr>
          <p:cNvPicPr>
            <a:picLocks noGrp="1" noChangeAspect="1"/>
          </p:cNvPicPr>
          <p:nvPr>
            <p:ph idx="1"/>
          </p:nvPr>
        </p:nvPicPr>
        <p:blipFill rotWithShape="1">
          <a:blip r:embed="rId2"/>
          <a:srcRect l="5884" r="-1" b="-1"/>
          <a:stretch/>
        </p:blipFill>
        <p:spPr>
          <a:xfrm>
            <a:off x="4919353" y="136525"/>
            <a:ext cx="7382494" cy="6857990"/>
          </a:xfrm>
          <a:prstGeom prst="rect">
            <a:avLst/>
          </a:prstGeom>
        </p:spPr>
      </p:pic>
      <p:sp>
        <p:nvSpPr>
          <p:cNvPr id="4" name="Slide Number Placeholder 3">
            <a:extLst>
              <a:ext uri="{FF2B5EF4-FFF2-40B4-BE49-F238E27FC236}">
                <a16:creationId xmlns:a16="http://schemas.microsoft.com/office/drawing/2014/main" id="{07E0AF51-7FD7-B3F9-0A6D-82F9A7EAB04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CFB5F77-E30D-3443-8A15-B07FF354C131}" type="slidenum">
              <a:rPr lang="en-US">
                <a:solidFill>
                  <a:srgbClr val="FFFFFF"/>
                </a:solidFill>
                <a:latin typeface="Calibri" panose="020F0502020204030204"/>
              </a:rPr>
              <a:pPr>
                <a:spcAft>
                  <a:spcPts val="600"/>
                </a:spcAft>
                <a:defRPr/>
              </a:pPr>
              <a:t>7</a:t>
            </a:fld>
            <a:endParaRPr lang="en-US" dirty="0">
              <a:solidFill>
                <a:srgbClr val="FFFFFF"/>
              </a:solidFill>
              <a:latin typeface="Calibri" panose="020F0502020204030204"/>
            </a:endParaRPr>
          </a:p>
        </p:txBody>
      </p:sp>
      <p:pic>
        <p:nvPicPr>
          <p:cNvPr id="3" name="Picture 2" descr="A blue and black logo&#10;&#10;Description automatically generated with low confidence">
            <a:extLst>
              <a:ext uri="{FF2B5EF4-FFF2-40B4-BE49-F238E27FC236}">
                <a16:creationId xmlns:a16="http://schemas.microsoft.com/office/drawing/2014/main" id="{D584D06A-7018-BD94-3163-8B4A344E6B23}"/>
              </a:ext>
            </a:extLst>
          </p:cNvPr>
          <p:cNvPicPr>
            <a:picLocks noChangeAspect="1"/>
          </p:cNvPicPr>
          <p:nvPr/>
        </p:nvPicPr>
        <p:blipFill>
          <a:blip r:embed="rId3"/>
          <a:stretch>
            <a:fillRect/>
          </a:stretch>
        </p:blipFill>
        <p:spPr>
          <a:xfrm>
            <a:off x="455352" y="3414266"/>
            <a:ext cx="4134011" cy="3307209"/>
          </a:xfrm>
          <a:prstGeom prst="rect">
            <a:avLst/>
          </a:prstGeom>
        </p:spPr>
      </p:pic>
      <p:sp>
        <p:nvSpPr>
          <p:cNvPr id="7" name="Title 6">
            <a:extLst>
              <a:ext uri="{FF2B5EF4-FFF2-40B4-BE49-F238E27FC236}">
                <a16:creationId xmlns:a16="http://schemas.microsoft.com/office/drawing/2014/main" id="{9774E8C5-C8C2-6505-1203-9F5CBF6AB61B}"/>
              </a:ext>
            </a:extLst>
          </p:cNvPr>
          <p:cNvSpPr>
            <a:spLocks noGrp="1"/>
          </p:cNvSpPr>
          <p:nvPr>
            <p:ph type="title"/>
          </p:nvPr>
        </p:nvSpPr>
        <p:spPr>
          <a:xfrm>
            <a:off x="838200" y="365125"/>
            <a:ext cx="3163784" cy="3307209"/>
          </a:xfrm>
        </p:spPr>
        <p:txBody>
          <a:bodyPr>
            <a:normAutofit/>
          </a:bodyPr>
          <a:lstStyle/>
          <a:p>
            <a:r>
              <a:rPr lang="en-US" sz="4800" b="1" dirty="0">
                <a:latin typeface="+mn-lt"/>
              </a:rPr>
              <a:t>The </a:t>
            </a:r>
            <a:br>
              <a:rPr lang="en-US" sz="4800" b="1" dirty="0">
                <a:latin typeface="+mn-lt"/>
              </a:rPr>
            </a:br>
            <a:r>
              <a:rPr lang="en-US" sz="4800" b="1" dirty="0">
                <a:latin typeface="+mn-lt"/>
              </a:rPr>
              <a:t>Homeless</a:t>
            </a:r>
            <a:br>
              <a:rPr lang="en-US" sz="4800" b="1" dirty="0">
                <a:latin typeface="+mn-lt"/>
              </a:rPr>
            </a:br>
            <a:r>
              <a:rPr lang="en-US" sz="4800" b="1" dirty="0">
                <a:latin typeface="+mn-lt"/>
              </a:rPr>
              <a:t>System</a:t>
            </a:r>
            <a:br>
              <a:rPr lang="en-US" dirty="0"/>
            </a:br>
            <a:endParaRPr lang="en-US" dirty="0"/>
          </a:p>
        </p:txBody>
      </p:sp>
    </p:spTree>
    <p:extLst>
      <p:ext uri="{BB962C8B-B14F-4D97-AF65-F5344CB8AC3E}">
        <p14:creationId xmlns:p14="http://schemas.microsoft.com/office/powerpoint/2010/main" val="134231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6F02-71F4-1AB2-C091-A4C304783662}"/>
              </a:ext>
            </a:extLst>
          </p:cNvPr>
          <p:cNvSpPr>
            <a:spLocks noGrp="1"/>
          </p:cNvSpPr>
          <p:nvPr>
            <p:ph type="title"/>
          </p:nvPr>
        </p:nvSpPr>
        <p:spPr>
          <a:xfrm>
            <a:off x="838200" y="557188"/>
            <a:ext cx="10515600" cy="1133499"/>
          </a:xfrm>
        </p:spPr>
        <p:txBody>
          <a:bodyPr>
            <a:normAutofit/>
          </a:bodyPr>
          <a:lstStyle/>
          <a:p>
            <a:pPr algn="ctr"/>
            <a:r>
              <a:rPr lang="en-US" sz="3600" b="1" dirty="0">
                <a:latin typeface="+mn-lt"/>
              </a:rPr>
              <a:t>A Homeless Response is NOT a Linear Path</a:t>
            </a:r>
          </a:p>
        </p:txBody>
      </p:sp>
      <p:graphicFrame>
        <p:nvGraphicFramePr>
          <p:cNvPr id="4" name="TextBox 2">
            <a:extLst>
              <a:ext uri="{FF2B5EF4-FFF2-40B4-BE49-F238E27FC236}">
                <a16:creationId xmlns:a16="http://schemas.microsoft.com/office/drawing/2014/main" id="{A71BA63A-F447-FDEE-51D2-75DACA192EFD}"/>
              </a:ext>
            </a:extLst>
          </p:cNvPr>
          <p:cNvGraphicFramePr>
            <a:graphicFrameLocks noGrp="1"/>
          </p:cNvGraphicFramePr>
          <p:nvPr>
            <p:ph idx="1"/>
            <p:extLst>
              <p:ext uri="{D42A27DB-BD31-4B8C-83A1-F6EECF244321}">
                <p14:modId xmlns:p14="http://schemas.microsoft.com/office/powerpoint/2010/main" val="197093002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0531B2C-D5FE-4B4C-3FF6-042361F5E474}"/>
              </a:ext>
            </a:extLst>
          </p:cNvPr>
          <p:cNvSpPr>
            <a:spLocks noGrp="1"/>
          </p:cNvSpPr>
          <p:nvPr>
            <p:ph type="sldNum" sz="quarter" idx="12"/>
          </p:nvPr>
        </p:nvSpPr>
        <p:spPr/>
        <p:txBody>
          <a:bodyPr/>
          <a:lstStyle/>
          <a:p>
            <a:fld id="{8CFB5F77-E30D-3443-8A15-B07FF354C131}" type="slidenum">
              <a:rPr lang="en-US" smtClean="0"/>
              <a:t>8</a:t>
            </a:fld>
            <a:endParaRPr lang="en-US" dirty="0"/>
          </a:p>
        </p:txBody>
      </p:sp>
      <p:pic>
        <p:nvPicPr>
          <p:cNvPr id="6" name="Picture 5" descr="A blue and white logo&#10;&#10;Description automatically generated with low confidence">
            <a:extLst>
              <a:ext uri="{FF2B5EF4-FFF2-40B4-BE49-F238E27FC236}">
                <a16:creationId xmlns:a16="http://schemas.microsoft.com/office/drawing/2014/main" id="{DF7FCB7E-6FA1-0DD3-3828-87CB619376D5}"/>
              </a:ext>
            </a:extLst>
          </p:cNvPr>
          <p:cNvPicPr>
            <a:picLocks noChangeAspect="1"/>
          </p:cNvPicPr>
          <p:nvPr/>
        </p:nvPicPr>
        <p:blipFill>
          <a:blip r:embed="rId7"/>
          <a:stretch>
            <a:fillRect/>
          </a:stretch>
        </p:blipFill>
        <p:spPr>
          <a:xfrm>
            <a:off x="360296" y="5280242"/>
            <a:ext cx="1972197" cy="1577758"/>
          </a:xfrm>
          <a:prstGeom prst="rect">
            <a:avLst/>
          </a:prstGeom>
        </p:spPr>
      </p:pic>
      <p:pic>
        <p:nvPicPr>
          <p:cNvPr id="8" name="Graphic 7">
            <a:extLst>
              <a:ext uri="{FF2B5EF4-FFF2-40B4-BE49-F238E27FC236}">
                <a16:creationId xmlns:a16="http://schemas.microsoft.com/office/drawing/2014/main" id="{C90033DF-96D9-09D8-89B6-3D0E320023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05815" y="1845733"/>
            <a:ext cx="4404785" cy="4031530"/>
          </a:xfrm>
          <a:prstGeom prst="rect">
            <a:avLst/>
          </a:prstGeom>
        </p:spPr>
      </p:pic>
    </p:spTree>
    <p:extLst>
      <p:ext uri="{BB962C8B-B14F-4D97-AF65-F5344CB8AC3E}">
        <p14:creationId xmlns:p14="http://schemas.microsoft.com/office/powerpoint/2010/main" val="164727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50D2-FB17-FA44-6500-F1157E574EC1}"/>
              </a:ext>
            </a:extLst>
          </p:cNvPr>
          <p:cNvSpPr>
            <a:spLocks noGrp="1"/>
          </p:cNvSpPr>
          <p:nvPr>
            <p:ph type="title"/>
          </p:nvPr>
        </p:nvSpPr>
        <p:spPr>
          <a:xfrm>
            <a:off x="838200" y="762165"/>
            <a:ext cx="10515600" cy="1335254"/>
          </a:xfrm>
        </p:spPr>
        <p:txBody>
          <a:bodyPr>
            <a:noAutofit/>
          </a:bodyPr>
          <a:lstStyle/>
          <a:p>
            <a:pPr algn="ctr"/>
            <a:br>
              <a:rPr lang="en-US" sz="3600" b="1" dirty="0">
                <a:latin typeface="+mn-lt"/>
              </a:rPr>
            </a:br>
            <a:br>
              <a:rPr lang="en-US" sz="3600" b="1" dirty="0">
                <a:latin typeface="+mn-lt"/>
              </a:rPr>
            </a:br>
            <a:r>
              <a:rPr lang="en-US" sz="3600" b="1" dirty="0">
                <a:latin typeface="+mn-lt"/>
              </a:rPr>
              <a:t>An Integrated Homeless Response Recognizes the Complexity of People’s Lives and Moves Between</a:t>
            </a:r>
            <a:r>
              <a:rPr lang="en-US" sz="3600" b="1" kern="1200" dirty="0">
                <a:solidFill>
                  <a:schemeClr val="tx1"/>
                </a:solidFill>
                <a:latin typeface="+mn-lt"/>
                <a:ea typeface="+mn-ea"/>
                <a:cs typeface="+mn-cs"/>
              </a:rPr>
              <a:t> </a:t>
            </a:r>
            <a:br>
              <a:rPr lang="en-US" sz="3600" b="1" kern="1200" dirty="0">
                <a:solidFill>
                  <a:schemeClr val="tx1"/>
                </a:solidFill>
                <a:latin typeface="+mn-lt"/>
                <a:ea typeface="+mn-ea"/>
                <a:cs typeface="+mn-cs"/>
              </a:rPr>
            </a:br>
            <a:r>
              <a:rPr lang="en-US" sz="3600" b="1" kern="1200" dirty="0">
                <a:solidFill>
                  <a:schemeClr val="tx1"/>
                </a:solidFill>
                <a:latin typeface="+mn-lt"/>
                <a:ea typeface="+mn-ea"/>
                <a:cs typeface="+mn-cs"/>
              </a:rPr>
              <a:t>Survival, Stabilization and Sustainability</a:t>
            </a:r>
            <a:br>
              <a:rPr lang="en-US" sz="3600" b="1" kern="1200" dirty="0">
                <a:solidFill>
                  <a:schemeClr val="tx1"/>
                </a:solidFill>
                <a:latin typeface="+mn-lt"/>
                <a:ea typeface="+mn-ea"/>
                <a:cs typeface="+mn-cs"/>
              </a:rPr>
            </a:br>
            <a:endParaRPr lang="en-US" sz="3600" b="1" dirty="0">
              <a:latin typeface="+mn-lt"/>
            </a:endParaRPr>
          </a:p>
        </p:txBody>
      </p:sp>
      <p:sp>
        <p:nvSpPr>
          <p:cNvPr id="9" name="Left-Right Arrow 8">
            <a:extLst>
              <a:ext uri="{FF2B5EF4-FFF2-40B4-BE49-F238E27FC236}">
                <a16:creationId xmlns:a16="http://schemas.microsoft.com/office/drawing/2014/main" id="{B87F3A83-6BA2-FD0F-C4BA-78B9F583BE0C}"/>
              </a:ext>
            </a:extLst>
          </p:cNvPr>
          <p:cNvSpPr/>
          <p:nvPr/>
        </p:nvSpPr>
        <p:spPr>
          <a:xfrm>
            <a:off x="6276522" y="3985835"/>
            <a:ext cx="1058216" cy="4220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Right Arrow 9">
            <a:extLst>
              <a:ext uri="{FF2B5EF4-FFF2-40B4-BE49-F238E27FC236}">
                <a16:creationId xmlns:a16="http://schemas.microsoft.com/office/drawing/2014/main" id="{7CF5ADCE-BA15-02EE-60D2-D8A318A91DC6}"/>
              </a:ext>
            </a:extLst>
          </p:cNvPr>
          <p:cNvSpPr/>
          <p:nvPr/>
        </p:nvSpPr>
        <p:spPr>
          <a:xfrm>
            <a:off x="4420001" y="3985835"/>
            <a:ext cx="1058216" cy="4220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Right Arrow 10">
            <a:extLst>
              <a:ext uri="{FF2B5EF4-FFF2-40B4-BE49-F238E27FC236}">
                <a16:creationId xmlns:a16="http://schemas.microsoft.com/office/drawing/2014/main" id="{3866183A-455F-93BA-6008-2C2CB9FE3E32}"/>
              </a:ext>
            </a:extLst>
          </p:cNvPr>
          <p:cNvSpPr/>
          <p:nvPr/>
        </p:nvSpPr>
        <p:spPr>
          <a:xfrm>
            <a:off x="8133043" y="4045871"/>
            <a:ext cx="1058216" cy="4220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Right Arrow 11">
            <a:extLst>
              <a:ext uri="{FF2B5EF4-FFF2-40B4-BE49-F238E27FC236}">
                <a16:creationId xmlns:a16="http://schemas.microsoft.com/office/drawing/2014/main" id="{001E094F-3E87-13FB-81B7-AB90F32BA517}"/>
              </a:ext>
            </a:extLst>
          </p:cNvPr>
          <p:cNvSpPr/>
          <p:nvPr/>
        </p:nvSpPr>
        <p:spPr>
          <a:xfrm>
            <a:off x="2563479" y="3985835"/>
            <a:ext cx="1058216" cy="4220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9359DCC-90CE-71C3-739B-77248E45E176}"/>
              </a:ext>
            </a:extLst>
          </p:cNvPr>
          <p:cNvSpPr/>
          <p:nvPr/>
        </p:nvSpPr>
        <p:spPr>
          <a:xfrm>
            <a:off x="1512962" y="3019194"/>
            <a:ext cx="1281468" cy="908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pPr>
            <a:r>
              <a:rPr lang="en-US" sz="1566" kern="1200" dirty="0">
                <a:solidFill>
                  <a:schemeClr val="lt1"/>
                </a:solidFill>
                <a:latin typeface="+mn-lt"/>
                <a:ea typeface="+mn-ea"/>
                <a:cs typeface="+mn-cs"/>
              </a:rPr>
              <a:t>Survival Mode</a:t>
            </a:r>
            <a:endParaRPr lang="en-US" dirty="0"/>
          </a:p>
        </p:txBody>
      </p:sp>
      <p:sp>
        <p:nvSpPr>
          <p:cNvPr id="7" name="Rounded Rectangle 6">
            <a:extLst>
              <a:ext uri="{FF2B5EF4-FFF2-40B4-BE49-F238E27FC236}">
                <a16:creationId xmlns:a16="http://schemas.microsoft.com/office/drawing/2014/main" id="{B15C1964-3A7D-C2D2-AD96-48442D6A637E}"/>
              </a:ext>
            </a:extLst>
          </p:cNvPr>
          <p:cNvSpPr/>
          <p:nvPr/>
        </p:nvSpPr>
        <p:spPr>
          <a:xfrm>
            <a:off x="3404274" y="2540000"/>
            <a:ext cx="1281468" cy="1387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95528">
              <a:spcAft>
                <a:spcPts val="600"/>
              </a:spcAft>
            </a:pPr>
            <a:r>
              <a:rPr lang="en-US" sz="1566" kern="1200" dirty="0">
                <a:solidFill>
                  <a:schemeClr val="lt1"/>
                </a:solidFill>
                <a:latin typeface="+mn-lt"/>
                <a:ea typeface="+mn-ea"/>
                <a:cs typeface="+mn-cs"/>
              </a:rPr>
              <a:t>Congregate Low Barrier  Shelter- A Safe Place to Rest</a:t>
            </a:r>
            <a:endParaRPr lang="en-US" dirty="0"/>
          </a:p>
        </p:txBody>
      </p:sp>
      <p:sp>
        <p:nvSpPr>
          <p:cNvPr id="8" name="Rounded Rectangle 7">
            <a:extLst>
              <a:ext uri="{FF2B5EF4-FFF2-40B4-BE49-F238E27FC236}">
                <a16:creationId xmlns:a16="http://schemas.microsoft.com/office/drawing/2014/main" id="{F3E94337-2A74-66FA-E41D-7FC6CB2E6405}"/>
              </a:ext>
            </a:extLst>
          </p:cNvPr>
          <p:cNvSpPr/>
          <p:nvPr/>
        </p:nvSpPr>
        <p:spPr>
          <a:xfrm>
            <a:off x="5202262" y="3019194"/>
            <a:ext cx="1281468" cy="908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95528">
              <a:spcAft>
                <a:spcPts val="600"/>
              </a:spcAft>
            </a:pPr>
            <a:r>
              <a:rPr lang="en-US" sz="1566" kern="1200" dirty="0">
                <a:solidFill>
                  <a:schemeClr val="lt1"/>
                </a:solidFill>
                <a:latin typeface="+mn-lt"/>
                <a:ea typeface="+mn-ea"/>
                <a:cs typeface="+mn-cs"/>
              </a:rPr>
              <a:t>More Stable Shelter  </a:t>
            </a:r>
            <a:endParaRPr lang="en-US" dirty="0"/>
          </a:p>
        </p:txBody>
      </p:sp>
      <p:sp>
        <p:nvSpPr>
          <p:cNvPr id="13" name="Rounded Rectangle 12">
            <a:extLst>
              <a:ext uri="{FF2B5EF4-FFF2-40B4-BE49-F238E27FC236}">
                <a16:creationId xmlns:a16="http://schemas.microsoft.com/office/drawing/2014/main" id="{0D031384-8E21-D2BA-F1AF-EEBF97CAF644}"/>
              </a:ext>
            </a:extLst>
          </p:cNvPr>
          <p:cNvSpPr/>
          <p:nvPr/>
        </p:nvSpPr>
        <p:spPr>
          <a:xfrm>
            <a:off x="7092771" y="3019194"/>
            <a:ext cx="1281468" cy="908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pPr>
            <a:r>
              <a:rPr lang="en-US" sz="1566" dirty="0"/>
              <a:t>Interim Supportive Housing</a:t>
            </a:r>
            <a:endParaRPr lang="en-US" dirty="0"/>
          </a:p>
        </p:txBody>
      </p:sp>
      <p:sp>
        <p:nvSpPr>
          <p:cNvPr id="18" name="Rounded Rectangle 17">
            <a:extLst>
              <a:ext uri="{FF2B5EF4-FFF2-40B4-BE49-F238E27FC236}">
                <a16:creationId xmlns:a16="http://schemas.microsoft.com/office/drawing/2014/main" id="{B32889E7-F562-941F-9126-5A0AB1067948}"/>
              </a:ext>
            </a:extLst>
          </p:cNvPr>
          <p:cNvSpPr/>
          <p:nvPr/>
        </p:nvSpPr>
        <p:spPr>
          <a:xfrm>
            <a:off x="8983281" y="3033231"/>
            <a:ext cx="1281468" cy="908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5528">
              <a:spcAft>
                <a:spcPts val="600"/>
              </a:spcAft>
            </a:pPr>
            <a:r>
              <a:rPr lang="en-US" sz="1566" kern="1200" dirty="0">
                <a:solidFill>
                  <a:schemeClr val="lt1"/>
                </a:solidFill>
                <a:latin typeface="+mn-lt"/>
                <a:ea typeface="+mn-ea"/>
                <a:cs typeface="+mn-cs"/>
              </a:rPr>
              <a:t>Sustainable Permanent Housing</a:t>
            </a:r>
            <a:endParaRPr lang="en-US" dirty="0"/>
          </a:p>
        </p:txBody>
      </p:sp>
      <p:sp>
        <p:nvSpPr>
          <p:cNvPr id="5" name="TextBox 4">
            <a:extLst>
              <a:ext uri="{FF2B5EF4-FFF2-40B4-BE49-F238E27FC236}">
                <a16:creationId xmlns:a16="http://schemas.microsoft.com/office/drawing/2014/main" id="{C812BC31-754B-3CB0-595B-41FF26E37585}"/>
              </a:ext>
            </a:extLst>
          </p:cNvPr>
          <p:cNvSpPr txBox="1"/>
          <p:nvPr/>
        </p:nvSpPr>
        <p:spPr>
          <a:xfrm>
            <a:off x="5012969" y="4407898"/>
            <a:ext cx="4188179" cy="2517741"/>
          </a:xfrm>
          <a:prstGeom prst="rect">
            <a:avLst/>
          </a:prstGeom>
          <a:noFill/>
        </p:spPr>
        <p:txBody>
          <a:bodyPr wrap="square" rtlCol="0">
            <a:spAutoFit/>
          </a:bodyPr>
          <a:lstStyle/>
          <a:p>
            <a:pPr defTabSz="795528">
              <a:spcAft>
                <a:spcPts val="600"/>
              </a:spcAft>
            </a:pPr>
            <a:r>
              <a:rPr lang="en-US" sz="1566" kern="1200" dirty="0">
                <a:solidFill>
                  <a:schemeClr val="tx1"/>
                </a:solidFill>
                <a:latin typeface="+mn-lt"/>
                <a:ea typeface="+mn-ea"/>
                <a:cs typeface="+mn-cs"/>
              </a:rPr>
              <a:t>Moving to Stabilization to Purposefulness- Interim Supportive Housing </a:t>
            </a: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Hotel Rooms</a:t>
            </a: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Shelter De-compression Beds</a:t>
            </a: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Pallet Shelter Communities</a:t>
            </a: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Dignity Villages</a:t>
            </a:r>
          </a:p>
          <a:p>
            <a:pPr defTabSz="795528">
              <a:spcAft>
                <a:spcPts val="600"/>
              </a:spcAft>
            </a:pPr>
            <a:endParaRPr lang="en-US" sz="1566" kern="1200" dirty="0">
              <a:solidFill>
                <a:schemeClr val="tx1"/>
              </a:solidFill>
              <a:latin typeface="+mn-lt"/>
              <a:ea typeface="+mn-ea"/>
              <a:cs typeface="+mn-cs"/>
            </a:endParaRPr>
          </a:p>
          <a:p>
            <a:pPr>
              <a:spcAft>
                <a:spcPts val="600"/>
              </a:spcAft>
            </a:pPr>
            <a:endParaRPr lang="en-US" dirty="0"/>
          </a:p>
        </p:txBody>
      </p:sp>
      <p:sp>
        <p:nvSpPr>
          <p:cNvPr id="19" name="TextBox 18">
            <a:extLst>
              <a:ext uri="{FF2B5EF4-FFF2-40B4-BE49-F238E27FC236}">
                <a16:creationId xmlns:a16="http://schemas.microsoft.com/office/drawing/2014/main" id="{C8B95159-71DE-6823-356F-C31E6B678261}"/>
              </a:ext>
            </a:extLst>
          </p:cNvPr>
          <p:cNvSpPr txBox="1"/>
          <p:nvPr/>
        </p:nvSpPr>
        <p:spPr>
          <a:xfrm>
            <a:off x="1634144" y="4772780"/>
            <a:ext cx="1567737" cy="1323054"/>
          </a:xfrm>
          <a:prstGeom prst="rect">
            <a:avLst/>
          </a:prstGeom>
          <a:noFill/>
        </p:spPr>
        <p:txBody>
          <a:bodyPr wrap="none" rtlCol="0">
            <a:spAutoFit/>
          </a:bodyPr>
          <a:lstStyle/>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Street</a:t>
            </a: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Camping</a:t>
            </a:r>
          </a:p>
          <a:p>
            <a:pPr marL="248603" indent="-248603" defTabSz="795528">
              <a:spcAft>
                <a:spcPts val="600"/>
              </a:spcAft>
              <a:buFont typeface="Arial" panose="020B0604020202020204" pitchFamily="34" charset="0"/>
              <a:buChar char="•"/>
            </a:pPr>
            <a:r>
              <a:rPr lang="en-US" sz="1566" kern="1200" dirty="0">
                <a:solidFill>
                  <a:schemeClr val="tx1"/>
                </a:solidFill>
                <a:latin typeface="+mn-lt"/>
                <a:ea typeface="+mn-ea"/>
                <a:cs typeface="+mn-cs"/>
              </a:rPr>
              <a:t>Couch Surfing</a:t>
            </a:r>
          </a:p>
          <a:p>
            <a:pPr>
              <a:spcAft>
                <a:spcPts val="600"/>
              </a:spcAft>
            </a:pPr>
            <a:endParaRPr lang="en-US" dirty="0"/>
          </a:p>
        </p:txBody>
      </p:sp>
      <p:sp>
        <p:nvSpPr>
          <p:cNvPr id="21" name="Up-Down Arrow 20">
            <a:extLst>
              <a:ext uri="{FF2B5EF4-FFF2-40B4-BE49-F238E27FC236}">
                <a16:creationId xmlns:a16="http://schemas.microsoft.com/office/drawing/2014/main" id="{80A40391-F7EB-28CB-C780-7D218BE694CE}"/>
              </a:ext>
            </a:extLst>
          </p:cNvPr>
          <p:cNvSpPr/>
          <p:nvPr/>
        </p:nvSpPr>
        <p:spPr>
          <a:xfrm>
            <a:off x="5635355" y="3937575"/>
            <a:ext cx="422062" cy="54869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Down Arrow 21">
            <a:extLst>
              <a:ext uri="{FF2B5EF4-FFF2-40B4-BE49-F238E27FC236}">
                <a16:creationId xmlns:a16="http://schemas.microsoft.com/office/drawing/2014/main" id="{E2D8023E-1D16-5849-0377-771444D80791}"/>
              </a:ext>
            </a:extLst>
          </p:cNvPr>
          <p:cNvSpPr/>
          <p:nvPr/>
        </p:nvSpPr>
        <p:spPr>
          <a:xfrm>
            <a:off x="1978243" y="4060303"/>
            <a:ext cx="422062" cy="652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Down Arrow 25">
            <a:extLst>
              <a:ext uri="{FF2B5EF4-FFF2-40B4-BE49-F238E27FC236}">
                <a16:creationId xmlns:a16="http://schemas.microsoft.com/office/drawing/2014/main" id="{84C8E954-5D00-088B-87EC-9CD159260874}"/>
              </a:ext>
            </a:extLst>
          </p:cNvPr>
          <p:cNvSpPr/>
          <p:nvPr/>
        </p:nvSpPr>
        <p:spPr>
          <a:xfrm>
            <a:off x="9778534" y="4127481"/>
            <a:ext cx="422062" cy="10591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459D2FF-223E-FE44-58F8-2D72C563FE43}"/>
              </a:ext>
            </a:extLst>
          </p:cNvPr>
          <p:cNvSpPr txBox="1"/>
          <p:nvPr/>
        </p:nvSpPr>
        <p:spPr>
          <a:xfrm>
            <a:off x="9578591" y="5372495"/>
            <a:ext cx="1100447" cy="1056187"/>
          </a:xfrm>
          <a:prstGeom prst="rect">
            <a:avLst/>
          </a:prstGeom>
          <a:noFill/>
        </p:spPr>
        <p:txBody>
          <a:bodyPr wrap="square" rtlCol="0">
            <a:spAutoFit/>
          </a:bodyPr>
          <a:lstStyle/>
          <a:p>
            <a:pPr defTabSz="795528">
              <a:spcAft>
                <a:spcPts val="600"/>
              </a:spcAft>
            </a:pPr>
            <a:r>
              <a:rPr lang="en-US" sz="1566" kern="1200" dirty="0">
                <a:solidFill>
                  <a:schemeClr val="tx1"/>
                </a:solidFill>
                <a:latin typeface="+mn-lt"/>
                <a:ea typeface="+mn-ea"/>
                <a:cs typeface="+mn-cs"/>
              </a:rPr>
              <a:t>Ongoing Supportive Services if Needed</a:t>
            </a:r>
            <a:endParaRPr lang="en-US" dirty="0"/>
          </a:p>
        </p:txBody>
      </p:sp>
      <p:sp>
        <p:nvSpPr>
          <p:cNvPr id="3" name="Slide Number Placeholder 2">
            <a:extLst>
              <a:ext uri="{FF2B5EF4-FFF2-40B4-BE49-F238E27FC236}">
                <a16:creationId xmlns:a16="http://schemas.microsoft.com/office/drawing/2014/main" id="{3DC22BC8-09DC-7983-DDA6-FA54E0DEB370}"/>
              </a:ext>
            </a:extLst>
          </p:cNvPr>
          <p:cNvSpPr>
            <a:spLocks noGrp="1"/>
          </p:cNvSpPr>
          <p:nvPr>
            <p:ph type="sldNum" sz="quarter" idx="12"/>
          </p:nvPr>
        </p:nvSpPr>
        <p:spPr/>
        <p:txBody>
          <a:bodyPr/>
          <a:lstStyle/>
          <a:p>
            <a:fld id="{8CFB5F77-E30D-3443-8A15-B07FF354C131}" type="slidenum">
              <a:rPr lang="en-US" smtClean="0"/>
              <a:t>9</a:t>
            </a:fld>
            <a:endParaRPr lang="en-US" dirty="0"/>
          </a:p>
        </p:txBody>
      </p:sp>
      <p:pic>
        <p:nvPicPr>
          <p:cNvPr id="14" name="Picture 13" descr="A blue and white logo&#10;&#10;Description automatically generated with low confidence">
            <a:extLst>
              <a:ext uri="{FF2B5EF4-FFF2-40B4-BE49-F238E27FC236}">
                <a16:creationId xmlns:a16="http://schemas.microsoft.com/office/drawing/2014/main" id="{4568E2A4-0621-DEB0-086D-9DFFB586726C}"/>
              </a:ext>
            </a:extLst>
          </p:cNvPr>
          <p:cNvPicPr>
            <a:picLocks noChangeAspect="1"/>
          </p:cNvPicPr>
          <p:nvPr/>
        </p:nvPicPr>
        <p:blipFill>
          <a:blip r:embed="rId2"/>
          <a:stretch>
            <a:fillRect/>
          </a:stretch>
        </p:blipFill>
        <p:spPr>
          <a:xfrm>
            <a:off x="6047" y="5643739"/>
            <a:ext cx="1506916" cy="1205533"/>
          </a:xfrm>
          <a:prstGeom prst="rect">
            <a:avLst/>
          </a:prstGeom>
        </p:spPr>
      </p:pic>
    </p:spTree>
    <p:extLst>
      <p:ext uri="{BB962C8B-B14F-4D97-AF65-F5344CB8AC3E}">
        <p14:creationId xmlns:p14="http://schemas.microsoft.com/office/powerpoint/2010/main" val="833140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TotalTime>
  <Words>2572</Words>
  <Application>Microsoft Macintosh PowerPoint</Application>
  <PresentationFormat>Widescreen</PresentationFormat>
  <Paragraphs>213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Symbol</vt:lpstr>
      <vt:lpstr>Office Theme</vt:lpstr>
      <vt:lpstr>Building an Integrated Homeless Response System</vt:lpstr>
      <vt:lpstr>Why it Matters</vt:lpstr>
      <vt:lpstr>RRS Mission, Vision, and Values</vt:lpstr>
      <vt:lpstr>Our  Mission</vt:lpstr>
      <vt:lpstr>Our  Vision</vt:lpstr>
      <vt:lpstr>Our Values </vt:lpstr>
      <vt:lpstr>The  Homeless System </vt:lpstr>
      <vt:lpstr>A Homeless Response is NOT a Linear Path</vt:lpstr>
      <vt:lpstr>  An Integrated Homeless Response Recognizes the Complexity of People’s Lives and Moves Between  Survival, Stabilization and Sustainability </vt:lpstr>
      <vt:lpstr>PowerPoint Presentation</vt:lpstr>
      <vt:lpstr>The  Current Challenge  of Homelessness in Alaska </vt:lpstr>
      <vt:lpstr>The Opportunity  to Address Alaska's Homeless Crisis </vt:lpstr>
      <vt:lpstr>An  Integrated Homeless Response System</vt:lpstr>
      <vt:lpstr> An  Integrated Homeless Response  System </vt:lpstr>
      <vt:lpstr>Stages  of an  Integrated Response</vt:lpstr>
      <vt:lpstr>How to  Build  an  Integrated Homeless Response  System</vt:lpstr>
      <vt:lpstr>   RRS</vt:lpstr>
      <vt:lpstr>         What Makes RRS Unique?  Our Differentiators    </vt:lpstr>
      <vt:lpstr>  Our Team</vt:lpstr>
      <vt:lpstr> RRS  Makes Positive Change  </vt:lpstr>
      <vt:lpstr>RRS is Committed to Collaboration With All Stakeholders in the Homeless Response</vt:lpstr>
      <vt:lpstr>Revenue  Model</vt:lpstr>
      <vt:lpstr>What We Do</vt:lpstr>
      <vt:lpstr>What We Do- A System Approach</vt:lpstr>
      <vt:lpstr>What We Do- Initiate Pilot Projects</vt:lpstr>
      <vt:lpstr>What We Do- Financing Solutions</vt:lpstr>
      <vt:lpstr>What We Do- 3rd Party Oversight</vt:lpstr>
      <vt:lpstr>What We Do- Build A Collaborative Network</vt:lpstr>
      <vt:lpstr>Why  Invest  in  RRS?</vt:lpstr>
      <vt:lpstr>Evidence  of  Execution</vt:lpstr>
      <vt:lpstr>We passionately believe that an integrated homeless response system is necessary as we move forward to address homelessness in Alaska. Please contact us with questions, proposals or ideas.  Cathleen McLaughlin, J.D./M.B.A. Monica Gross M.D./M.P.H.  Restorative &amp; Reentry Services, LLC 3734 Mount Blanc Circle Anchorage, AK  99508 907-342-5380   cathleen@restorativereentryservices.com  monica@restorativereentryservices.com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and Reentry Services RRS  </dc:title>
  <dc:creator>Monica Gross</dc:creator>
  <cp:lastModifiedBy>Monica Gross</cp:lastModifiedBy>
  <cp:revision>49</cp:revision>
  <cp:lastPrinted>2023-07-01T16:32:13Z</cp:lastPrinted>
  <dcterms:created xsi:type="dcterms:W3CDTF">2023-06-15T19:42:49Z</dcterms:created>
  <dcterms:modified xsi:type="dcterms:W3CDTF">2023-10-05T00:15:54Z</dcterms:modified>
</cp:coreProperties>
</file>